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73" r:id="rId2"/>
    <p:sldId id="261" r:id="rId3"/>
    <p:sldId id="265" r:id="rId4"/>
    <p:sldId id="313" r:id="rId5"/>
    <p:sldId id="256" r:id="rId6"/>
    <p:sldId id="325" r:id="rId7"/>
    <p:sldId id="274" r:id="rId8"/>
    <p:sldId id="280" r:id="rId9"/>
    <p:sldId id="281" r:id="rId10"/>
    <p:sldId id="314" r:id="rId11"/>
    <p:sldId id="282" r:id="rId12"/>
    <p:sldId id="275" r:id="rId13"/>
    <p:sldId id="283" r:id="rId14"/>
    <p:sldId id="284" r:id="rId15"/>
    <p:sldId id="285" r:id="rId16"/>
    <p:sldId id="279" r:id="rId17"/>
    <p:sldId id="287" r:id="rId18"/>
    <p:sldId id="288" r:id="rId19"/>
    <p:sldId id="290" r:id="rId20"/>
    <p:sldId id="291" r:id="rId21"/>
    <p:sldId id="292" r:id="rId22"/>
    <p:sldId id="289" r:id="rId23"/>
    <p:sldId id="286" r:id="rId24"/>
    <p:sldId id="295" r:id="rId25"/>
    <p:sldId id="293" r:id="rId26"/>
    <p:sldId id="296" r:id="rId27"/>
    <p:sldId id="297" r:id="rId28"/>
    <p:sldId id="323" r:id="rId29"/>
    <p:sldId id="304" r:id="rId30"/>
    <p:sldId id="305" r:id="rId31"/>
    <p:sldId id="298" r:id="rId32"/>
    <p:sldId id="299" r:id="rId33"/>
    <p:sldId id="307" r:id="rId34"/>
    <p:sldId id="300" r:id="rId35"/>
    <p:sldId id="257" r:id="rId36"/>
    <p:sldId id="301" r:id="rId37"/>
    <p:sldId id="258" r:id="rId38"/>
    <p:sldId id="294" r:id="rId39"/>
    <p:sldId id="310" r:id="rId40"/>
    <p:sldId id="317" r:id="rId41"/>
    <p:sldId id="316" r:id="rId42"/>
    <p:sldId id="309" r:id="rId43"/>
    <p:sldId id="321" r:id="rId44"/>
    <p:sldId id="322" r:id="rId45"/>
    <p:sldId id="320" r:id="rId46"/>
    <p:sldId id="315" r:id="rId47"/>
    <p:sldId id="278" r:id="rId48"/>
    <p:sldId id="324" r:id="rId49"/>
    <p:sldId id="312" r:id="rId50"/>
    <p:sldId id="311" r:id="rId5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8" autoAdjust="0"/>
    <p:restoredTop sz="94660"/>
  </p:normalViewPr>
  <p:slideViewPr>
    <p:cSldViewPr>
      <p:cViewPr>
        <p:scale>
          <a:sx n="90" d="100"/>
          <a:sy n="90" d="100"/>
        </p:scale>
        <p:origin x="-402"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D2CB7AD-4673-44E3-9FA8-A9ED8642F0FB}" type="slidenum">
              <a:rPr lang="de-DE"/>
              <a:pPr>
                <a:defRPr/>
              </a:pPr>
              <a:t>‹Nr.›</a:t>
            </a:fld>
            <a:endParaRPr lang="de-DE"/>
          </a:p>
        </p:txBody>
      </p:sp>
    </p:spTree>
    <p:extLst>
      <p:ext uri="{BB962C8B-B14F-4D97-AF65-F5344CB8AC3E}">
        <p14:creationId xmlns:p14="http://schemas.microsoft.com/office/powerpoint/2010/main" val="3977108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E975C1F-6A19-42F7-87C6-9E8D9B0CCDEA}" type="slidenum">
              <a:rPr lang="de-DE"/>
              <a:pPr>
                <a:defRPr/>
              </a:pPr>
              <a:t>‹Nr.›</a:t>
            </a:fld>
            <a:endParaRPr lang="de-DE"/>
          </a:p>
        </p:txBody>
      </p:sp>
    </p:spTree>
    <p:extLst>
      <p:ext uri="{BB962C8B-B14F-4D97-AF65-F5344CB8AC3E}">
        <p14:creationId xmlns:p14="http://schemas.microsoft.com/office/powerpoint/2010/main" val="220060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A1497AC-7067-4BE8-A67B-CD6769B2C6D4}" type="slidenum">
              <a:rPr lang="de-DE"/>
              <a:pPr>
                <a:defRPr/>
              </a:pPr>
              <a:t>‹Nr.›</a:t>
            </a:fld>
            <a:endParaRPr lang="de-DE"/>
          </a:p>
        </p:txBody>
      </p:sp>
    </p:spTree>
    <p:extLst>
      <p:ext uri="{BB962C8B-B14F-4D97-AF65-F5344CB8AC3E}">
        <p14:creationId xmlns:p14="http://schemas.microsoft.com/office/powerpoint/2010/main" val="3747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9C2CD97-2C4A-47FC-B2C5-75186E4BE1D2}" type="slidenum">
              <a:rPr lang="de-DE"/>
              <a:pPr>
                <a:defRPr/>
              </a:pPr>
              <a:t>‹Nr.›</a:t>
            </a:fld>
            <a:endParaRPr lang="de-DE"/>
          </a:p>
        </p:txBody>
      </p:sp>
    </p:spTree>
    <p:extLst>
      <p:ext uri="{BB962C8B-B14F-4D97-AF65-F5344CB8AC3E}">
        <p14:creationId xmlns:p14="http://schemas.microsoft.com/office/powerpoint/2010/main" val="335705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C8DB25E-32CF-47AD-ABE3-661353ABC066}" type="slidenum">
              <a:rPr lang="de-DE"/>
              <a:pPr>
                <a:defRPr/>
              </a:pPr>
              <a:t>‹Nr.›</a:t>
            </a:fld>
            <a:endParaRPr lang="de-DE"/>
          </a:p>
        </p:txBody>
      </p:sp>
    </p:spTree>
    <p:extLst>
      <p:ext uri="{BB962C8B-B14F-4D97-AF65-F5344CB8AC3E}">
        <p14:creationId xmlns:p14="http://schemas.microsoft.com/office/powerpoint/2010/main" val="276509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EF14C98-23EB-4250-81B4-5725904F100E}" type="slidenum">
              <a:rPr lang="de-DE"/>
              <a:pPr>
                <a:defRPr/>
              </a:pPr>
              <a:t>‹Nr.›</a:t>
            </a:fld>
            <a:endParaRPr lang="de-DE"/>
          </a:p>
        </p:txBody>
      </p:sp>
    </p:spTree>
    <p:extLst>
      <p:ext uri="{BB962C8B-B14F-4D97-AF65-F5344CB8AC3E}">
        <p14:creationId xmlns:p14="http://schemas.microsoft.com/office/powerpoint/2010/main" val="23577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F4138B5-F29A-44DC-A55B-9B60943D7B68}" type="slidenum">
              <a:rPr lang="de-DE"/>
              <a:pPr>
                <a:defRPr/>
              </a:pPr>
              <a:t>‹Nr.›</a:t>
            </a:fld>
            <a:endParaRPr lang="de-DE"/>
          </a:p>
        </p:txBody>
      </p:sp>
    </p:spTree>
    <p:extLst>
      <p:ext uri="{BB962C8B-B14F-4D97-AF65-F5344CB8AC3E}">
        <p14:creationId xmlns:p14="http://schemas.microsoft.com/office/powerpoint/2010/main" val="68374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ECD91F46-9D54-4A85-9232-F486DE7361E3}" type="slidenum">
              <a:rPr lang="de-DE"/>
              <a:pPr>
                <a:defRPr/>
              </a:pPr>
              <a:t>‹Nr.›</a:t>
            </a:fld>
            <a:endParaRPr lang="de-DE"/>
          </a:p>
        </p:txBody>
      </p:sp>
    </p:spTree>
    <p:extLst>
      <p:ext uri="{BB962C8B-B14F-4D97-AF65-F5344CB8AC3E}">
        <p14:creationId xmlns:p14="http://schemas.microsoft.com/office/powerpoint/2010/main" val="372850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986721A-47E7-4E67-93EA-E29C192E1E82}" type="slidenum">
              <a:rPr lang="de-DE"/>
              <a:pPr>
                <a:defRPr/>
              </a:pPr>
              <a:t>‹Nr.›</a:t>
            </a:fld>
            <a:endParaRPr lang="de-DE"/>
          </a:p>
        </p:txBody>
      </p:sp>
    </p:spTree>
    <p:extLst>
      <p:ext uri="{BB962C8B-B14F-4D97-AF65-F5344CB8AC3E}">
        <p14:creationId xmlns:p14="http://schemas.microsoft.com/office/powerpoint/2010/main" val="180360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4A005733-B6DE-4392-8AC9-81B931FFC9FC}" type="slidenum">
              <a:rPr lang="de-DE"/>
              <a:pPr>
                <a:defRPr/>
              </a:pPr>
              <a:t>‹Nr.›</a:t>
            </a:fld>
            <a:endParaRPr lang="de-DE"/>
          </a:p>
        </p:txBody>
      </p:sp>
    </p:spTree>
    <p:extLst>
      <p:ext uri="{BB962C8B-B14F-4D97-AF65-F5344CB8AC3E}">
        <p14:creationId xmlns:p14="http://schemas.microsoft.com/office/powerpoint/2010/main" val="359084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3CCE28D-25A3-4BD2-8205-E90B46FAB951}" type="slidenum">
              <a:rPr lang="de-DE"/>
              <a:pPr>
                <a:defRPr/>
              </a:pPr>
              <a:t>‹Nr.›</a:t>
            </a:fld>
            <a:endParaRPr lang="de-DE"/>
          </a:p>
        </p:txBody>
      </p:sp>
    </p:spTree>
    <p:extLst>
      <p:ext uri="{BB962C8B-B14F-4D97-AF65-F5344CB8AC3E}">
        <p14:creationId xmlns:p14="http://schemas.microsoft.com/office/powerpoint/2010/main" val="2803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5A34434-FD71-4EE3-8052-29CC22CB1765}" type="slidenum">
              <a:rPr lang="de-DE"/>
              <a:pPr>
                <a:defRPr/>
              </a:pPr>
              <a:t>‹Nr.›</a:t>
            </a:fld>
            <a:endParaRPr lang="de-DE"/>
          </a:p>
        </p:txBody>
      </p:sp>
    </p:spTree>
    <p:extLst>
      <p:ext uri="{BB962C8B-B14F-4D97-AF65-F5344CB8AC3E}">
        <p14:creationId xmlns:p14="http://schemas.microsoft.com/office/powerpoint/2010/main" val="111545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09E6332-6159-4D6A-BA52-510F70D5FAE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C0B29A-CE6C-4111-85AE-9AEA09542DF6}" type="slidenum">
              <a:rPr lang="de-DE"/>
              <a:pPr eaLnBrk="1" hangingPunct="1"/>
              <a:t>1</a:t>
            </a:fld>
            <a:endParaRPr lang="de-DE"/>
          </a:p>
        </p:txBody>
      </p:sp>
      <p:sp>
        <p:nvSpPr>
          <p:cNvPr id="19460" name="Text Box 4"/>
          <p:cNvSpPr txBox="1">
            <a:spLocks noChangeArrowheads="1"/>
          </p:cNvSpPr>
          <p:nvPr/>
        </p:nvSpPr>
        <p:spPr bwMode="auto">
          <a:xfrm>
            <a:off x="1331913" y="4683125"/>
            <a:ext cx="6408737" cy="769938"/>
          </a:xfrm>
          <a:prstGeom prst="rect">
            <a:avLst/>
          </a:prstGeom>
          <a:solidFill>
            <a:schemeClr val="bg1">
              <a:lumMod val="75000"/>
              <a:alpha val="79000"/>
            </a:schemeClr>
          </a:solidFill>
          <a:ln>
            <a:noFill/>
          </a:ln>
          <a:effectLst/>
        </p:spPr>
        <p:txBody>
          <a:bodyPr>
            <a:spAutoFit/>
          </a:bodyPr>
          <a:lstStyle/>
          <a:p>
            <a:pPr algn="ctr">
              <a:spcBef>
                <a:spcPct val="50000"/>
              </a:spcBef>
              <a:defRPr/>
            </a:pPr>
            <a:r>
              <a:rPr lang="de-DE" sz="4400" b="1" dirty="0"/>
              <a:t>Abenteuer Bibellesen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68313" y="3438872"/>
            <a:ext cx="83518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2000" dirty="0" smtClean="0"/>
              <a:t>A </a:t>
            </a:r>
            <a:r>
              <a:rPr lang="de-DE" sz="2000" dirty="0"/>
              <a:t>– </a:t>
            </a:r>
            <a:r>
              <a:rPr lang="de-DE" sz="2000" dirty="0" smtClean="0"/>
              <a:t>Wer aus Gott geboren ist,</a:t>
            </a:r>
            <a:endParaRPr lang="de-DE" sz="2000" dirty="0"/>
          </a:p>
          <a:p>
            <a:r>
              <a:rPr lang="de-DE" sz="2000" dirty="0"/>
              <a:t>	B </a:t>
            </a:r>
            <a:r>
              <a:rPr lang="de-DE" sz="2000" dirty="0" smtClean="0"/>
              <a:t>– der tut keine Sünde;</a:t>
            </a:r>
            <a:endParaRPr lang="de-DE" sz="2000" dirty="0"/>
          </a:p>
          <a:p>
            <a:r>
              <a:rPr lang="de-DE" sz="2000" dirty="0"/>
              <a:t>		C </a:t>
            </a:r>
            <a:r>
              <a:rPr lang="de-DE" sz="2000" dirty="0" smtClean="0"/>
              <a:t>– denn Gottes Kinder bleiben in ihm</a:t>
            </a:r>
            <a:endParaRPr lang="de-DE" sz="2000" dirty="0"/>
          </a:p>
          <a:p>
            <a:r>
              <a:rPr lang="de-DE" sz="2000" dirty="0"/>
              <a:t>	</a:t>
            </a:r>
            <a:r>
              <a:rPr lang="de-DE" sz="2000" dirty="0" smtClean="0"/>
              <a:t>B</a:t>
            </a:r>
            <a:r>
              <a:rPr lang="de-DE" sz="2000" dirty="0"/>
              <a:t>‘ </a:t>
            </a:r>
            <a:r>
              <a:rPr lang="de-DE" sz="2000" dirty="0" smtClean="0"/>
              <a:t>– und können nicht sündigen;</a:t>
            </a:r>
            <a:endParaRPr lang="de-DE" sz="2000" dirty="0"/>
          </a:p>
          <a:p>
            <a:r>
              <a:rPr lang="de-DE" sz="2000" dirty="0"/>
              <a:t>A‘ – </a:t>
            </a:r>
            <a:r>
              <a:rPr lang="de-DE" sz="2000" dirty="0" smtClean="0"/>
              <a:t>denn sie sind von Gott geboren.</a:t>
            </a:r>
          </a:p>
          <a:p>
            <a:r>
              <a:rPr lang="de-DE" sz="2000" i="1" dirty="0" smtClean="0"/>
              <a:t>(1 </a:t>
            </a:r>
            <a:r>
              <a:rPr lang="de-DE" sz="2000" i="1" dirty="0" err="1" smtClean="0"/>
              <a:t>Joh</a:t>
            </a:r>
            <a:r>
              <a:rPr lang="de-DE" sz="2000" i="1" dirty="0" smtClean="0"/>
              <a:t> 3:9 LU84)</a:t>
            </a:r>
          </a:p>
        </p:txBody>
      </p:sp>
      <p:sp>
        <p:nvSpPr>
          <p:cNvPr id="717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15C601-5A80-45CE-9C47-74094D73B01E}" type="slidenum">
              <a:rPr lang="de-DE"/>
              <a:pPr eaLnBrk="1" hangingPunct="1"/>
              <a:t>10</a:t>
            </a:fld>
            <a:endParaRPr lang="de-DE"/>
          </a:p>
        </p:txBody>
      </p:sp>
      <p:sp>
        <p:nvSpPr>
          <p:cNvPr id="7171" name="Rectangle 4"/>
          <p:cNvSpPr>
            <a:spLocks noChangeArrowheads="1"/>
          </p:cNvSpPr>
          <p:nvPr/>
        </p:nvSpPr>
        <p:spPr bwMode="auto">
          <a:xfrm>
            <a:off x="2976563" y="646113"/>
            <a:ext cx="25558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1.3. Textstruktur</a:t>
            </a:r>
          </a:p>
        </p:txBody>
      </p:sp>
      <p:sp>
        <p:nvSpPr>
          <p:cNvPr id="7173" name="Rectangle 2"/>
          <p:cNvSpPr>
            <a:spLocks noChangeArrowheads="1"/>
          </p:cNvSpPr>
          <p:nvPr/>
        </p:nvSpPr>
        <p:spPr bwMode="auto">
          <a:xfrm>
            <a:off x="1063625" y="1196975"/>
            <a:ext cx="77565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dirty="0"/>
              <a:t>1. „unlogische“ Stellen, Brüche</a:t>
            </a:r>
            <a:endParaRPr lang="de-DE" sz="2000" dirty="0"/>
          </a:p>
          <a:p>
            <a:pPr algn="just">
              <a:lnSpc>
                <a:spcPct val="150000"/>
              </a:lnSpc>
            </a:pPr>
            <a:r>
              <a:rPr lang="de-DE" sz="2000" b="1" dirty="0"/>
              <a:t>2. Parallele Erzählungen (Könige + Chronik, Evangelien)</a:t>
            </a:r>
          </a:p>
          <a:p>
            <a:pPr algn="just">
              <a:lnSpc>
                <a:spcPct val="150000"/>
              </a:lnSpc>
            </a:pPr>
            <a:r>
              <a:rPr lang="de-DE" sz="2000" b="1" dirty="0"/>
              <a:t>3. Hervorhebungen, Schlüsselworte</a:t>
            </a:r>
          </a:p>
          <a:p>
            <a:pPr algn="just">
              <a:lnSpc>
                <a:spcPct val="150000"/>
              </a:lnSpc>
            </a:pPr>
            <a:r>
              <a:rPr lang="de-DE" sz="2000" b="1" dirty="0"/>
              <a:t>4. Parallelismen / Chiasmen</a:t>
            </a:r>
          </a:p>
        </p:txBody>
      </p:sp>
      <p:sp>
        <p:nvSpPr>
          <p:cNvPr id="7" name="Rechteck 6"/>
          <p:cNvSpPr/>
          <p:nvPr/>
        </p:nvSpPr>
        <p:spPr>
          <a:xfrm>
            <a:off x="1475656" y="3533261"/>
            <a:ext cx="2016224" cy="2397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p:nvSpPr>
        <p:spPr>
          <a:xfrm>
            <a:off x="2574142" y="4748997"/>
            <a:ext cx="2078039" cy="2413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p:nvSpPr>
        <p:spPr>
          <a:xfrm>
            <a:off x="2299549" y="3829244"/>
            <a:ext cx="1861342" cy="239712"/>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p:cNvSpPr/>
          <p:nvPr/>
        </p:nvSpPr>
        <p:spPr>
          <a:xfrm>
            <a:off x="2439998" y="4453627"/>
            <a:ext cx="2636058" cy="239713"/>
          </a:xfrm>
          <a:prstGeom prst="rect">
            <a:avLst/>
          </a:prstGeom>
          <a:solidFill>
            <a:srgbClr val="FF7C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p:cNvSpPr/>
          <p:nvPr/>
        </p:nvSpPr>
        <p:spPr>
          <a:xfrm>
            <a:off x="3427823" y="4152754"/>
            <a:ext cx="3312368" cy="239712"/>
          </a:xfrm>
          <a:prstGeom prst="rect">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74743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02C0F0-7D5E-4C99-AE0C-3F1E562298BF}" type="slidenum">
              <a:rPr lang="de-DE"/>
              <a:pPr eaLnBrk="1" hangingPunct="1"/>
              <a:t>11</a:t>
            </a:fld>
            <a:endParaRPr lang="de-DE"/>
          </a:p>
        </p:txBody>
      </p:sp>
      <p:sp>
        <p:nvSpPr>
          <p:cNvPr id="8195" name="Rectangle 4"/>
          <p:cNvSpPr>
            <a:spLocks noChangeArrowheads="1"/>
          </p:cNvSpPr>
          <p:nvPr/>
        </p:nvSpPr>
        <p:spPr bwMode="auto">
          <a:xfrm>
            <a:off x="2976563" y="646113"/>
            <a:ext cx="25558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1.3. Textstruktur</a:t>
            </a:r>
          </a:p>
        </p:txBody>
      </p:sp>
      <p:sp>
        <p:nvSpPr>
          <p:cNvPr id="8196" name="Rectangle 2"/>
          <p:cNvSpPr>
            <a:spLocks noChangeArrowheads="1"/>
          </p:cNvSpPr>
          <p:nvPr/>
        </p:nvSpPr>
        <p:spPr bwMode="auto">
          <a:xfrm>
            <a:off x="1063625" y="1196975"/>
            <a:ext cx="77565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a:t>1. „unlogische“ Stellen, Brüche</a:t>
            </a:r>
            <a:endParaRPr lang="de-DE" sz="2000"/>
          </a:p>
          <a:p>
            <a:pPr algn="just">
              <a:lnSpc>
                <a:spcPct val="150000"/>
              </a:lnSpc>
            </a:pPr>
            <a:r>
              <a:rPr lang="de-DE" sz="2000" b="1"/>
              <a:t>2. Parallele Erzählungen (Könige + Chronik, Evangelien)</a:t>
            </a:r>
          </a:p>
          <a:p>
            <a:pPr algn="just">
              <a:lnSpc>
                <a:spcPct val="150000"/>
              </a:lnSpc>
            </a:pPr>
            <a:r>
              <a:rPr lang="de-DE" sz="2000" b="1"/>
              <a:t>3. Hervorhebungen, Schlüsselworte</a:t>
            </a:r>
          </a:p>
          <a:p>
            <a:pPr algn="just">
              <a:lnSpc>
                <a:spcPct val="150000"/>
              </a:lnSpc>
            </a:pPr>
            <a:r>
              <a:rPr lang="de-DE" sz="2000" b="1"/>
              <a:t>4. Parallelismen / Chiasmen</a:t>
            </a:r>
          </a:p>
          <a:p>
            <a:pPr algn="just">
              <a:lnSpc>
                <a:spcPct val="150000"/>
              </a:lnSpc>
            </a:pPr>
            <a:r>
              <a:rPr lang="de-DE" sz="2000" b="1"/>
              <a:t>5. Kontext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6BD043-0B90-4B47-B1CF-14090BF4C75B}" type="slidenum">
              <a:rPr lang="de-DE"/>
              <a:pPr eaLnBrk="1" hangingPunct="1"/>
              <a:t>12</a:t>
            </a:fld>
            <a:endParaRPr lang="de-DE"/>
          </a:p>
        </p:txBody>
      </p:sp>
      <p:graphicFrame>
        <p:nvGraphicFramePr>
          <p:cNvPr id="22544" name="Group 16"/>
          <p:cNvGraphicFramePr>
            <a:graphicFrameLocks noGrp="1"/>
          </p:cNvGraphicFramePr>
          <p:nvPr/>
        </p:nvGraphicFramePr>
        <p:xfrm>
          <a:off x="179388" y="260350"/>
          <a:ext cx="8785225" cy="6338888"/>
        </p:xfrm>
        <a:graphic>
          <a:graphicData uri="http://schemas.openxmlformats.org/drawingml/2006/table">
            <a:tbl>
              <a:tblPr/>
              <a:tblGrid>
                <a:gridCol w="2808287"/>
                <a:gridCol w="2998788"/>
                <a:gridCol w="297815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Matthäus</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Markus</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Lukas</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4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20:1-16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Die Arbeiter im Weinberg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20:17-19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3. Leidensankündigung Jesu</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20:20-28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Vom Herrschen und Dienen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FF0000"/>
                          </a:solidFill>
                          <a:effectLst/>
                          <a:latin typeface="Arial" charset="0"/>
                          <a:ea typeface="Times New Roman" pitchFamily="18" charset="0"/>
                          <a:cs typeface="Arial" charset="0"/>
                        </a:rPr>
                        <a:t>20:29-34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FF0000"/>
                          </a:solidFill>
                          <a:effectLst/>
                          <a:latin typeface="Arial" charset="0"/>
                          <a:ea typeface="Times New Roman" pitchFamily="18" charset="0"/>
                          <a:cs typeface="Arial" charset="0"/>
                        </a:rPr>
                        <a:t>Die Heilung der Blinden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21:1-11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Jesu Einzug in Jerusalem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10:13-16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Jesus segnet die Kinder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10:17-24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Der reiche Jüngling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10:28-31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Vom Lohn der Nachfolge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10:32-34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3. Leidensankündigung Jesu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10:35-45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Vom Herrschen und Dienen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FF0000"/>
                          </a:solidFill>
                          <a:effectLst/>
                          <a:latin typeface="Arial" charset="0"/>
                          <a:ea typeface="Times New Roman" pitchFamily="18" charset="0"/>
                          <a:cs typeface="Arial" charset="0"/>
                        </a:rPr>
                        <a:t>10:46-52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FF0000"/>
                          </a:solidFill>
                          <a:effectLst/>
                          <a:latin typeface="Arial" charset="0"/>
                          <a:ea typeface="Times New Roman" pitchFamily="18" charset="0"/>
                          <a:cs typeface="Arial" charset="0"/>
                        </a:rPr>
                        <a:t>Die Heilung eines Blinden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11:1-11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Jesu Einzug in Jerusalem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18:15-17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Jesus segnet die Kinder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18:18-27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Der reiche Jüngling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10:28-30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Vom Lohn der Nachfolge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18:31-34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3. Leidensankündigung Jesu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FF0000"/>
                          </a:solidFill>
                          <a:effectLst/>
                          <a:latin typeface="Arial" charset="0"/>
                          <a:ea typeface="Times New Roman" pitchFamily="18" charset="0"/>
                          <a:cs typeface="Arial" charset="0"/>
                        </a:rPr>
                        <a:t>18:35-43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FF0000"/>
                          </a:solidFill>
                          <a:effectLst/>
                          <a:latin typeface="Arial" charset="0"/>
                          <a:ea typeface="Times New Roman" pitchFamily="18" charset="0"/>
                          <a:cs typeface="Arial" charset="0"/>
                        </a:rPr>
                        <a:t>Die Heilung eines Blinden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19:1-10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Zachäus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19:11-27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Von den anvertrauten Pfunden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19:28-40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ea typeface="Times New Roman" pitchFamily="18" charset="0"/>
                          <a:cs typeface="Arial" charset="0"/>
                        </a:rPr>
                        <a:t>Jesu Einzug in Jerusalem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2D9B98-9AB0-49B5-B2A9-24ECCB61F465}" type="slidenum">
              <a:rPr lang="de-DE"/>
              <a:pPr eaLnBrk="1" hangingPunct="1"/>
              <a:t>13</a:t>
            </a:fld>
            <a:endParaRPr lang="de-DE"/>
          </a:p>
        </p:txBody>
      </p:sp>
      <p:sp>
        <p:nvSpPr>
          <p:cNvPr id="10243" name="Rectangle 4"/>
          <p:cNvSpPr>
            <a:spLocks noChangeArrowheads="1"/>
          </p:cNvSpPr>
          <p:nvPr/>
        </p:nvSpPr>
        <p:spPr bwMode="auto">
          <a:xfrm>
            <a:off x="2976563" y="646113"/>
            <a:ext cx="25558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1.3. Textstruktur</a:t>
            </a:r>
          </a:p>
        </p:txBody>
      </p:sp>
      <p:sp>
        <p:nvSpPr>
          <p:cNvPr id="10244" name="Rectangle 2"/>
          <p:cNvSpPr>
            <a:spLocks noChangeArrowheads="1"/>
          </p:cNvSpPr>
          <p:nvPr/>
        </p:nvSpPr>
        <p:spPr bwMode="auto">
          <a:xfrm>
            <a:off x="1063625" y="1196975"/>
            <a:ext cx="77565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a:t>1. „unlogische“ Stellen, Brüche</a:t>
            </a:r>
            <a:endParaRPr lang="de-DE" sz="2000"/>
          </a:p>
          <a:p>
            <a:pPr algn="just">
              <a:lnSpc>
                <a:spcPct val="150000"/>
              </a:lnSpc>
            </a:pPr>
            <a:r>
              <a:rPr lang="de-DE" sz="2000" b="1"/>
              <a:t>2. Parallele Erzählungen (Könige + Chronik, Evangelien)</a:t>
            </a:r>
          </a:p>
          <a:p>
            <a:pPr algn="just">
              <a:lnSpc>
                <a:spcPct val="150000"/>
              </a:lnSpc>
            </a:pPr>
            <a:r>
              <a:rPr lang="de-DE" sz="2000" b="1"/>
              <a:t>3. Hervorhebungen, Schlüsselworte</a:t>
            </a:r>
          </a:p>
          <a:p>
            <a:pPr algn="just">
              <a:lnSpc>
                <a:spcPct val="150000"/>
              </a:lnSpc>
            </a:pPr>
            <a:r>
              <a:rPr lang="de-DE" sz="2000" b="1"/>
              <a:t>4. Parallelismen / Chiasmen</a:t>
            </a:r>
          </a:p>
          <a:p>
            <a:pPr algn="just">
              <a:lnSpc>
                <a:spcPct val="150000"/>
              </a:lnSpc>
            </a:pPr>
            <a:r>
              <a:rPr lang="de-DE" sz="2000" b="1"/>
              <a:t>5. Kontext</a:t>
            </a:r>
          </a:p>
          <a:p>
            <a:pPr algn="just">
              <a:lnSpc>
                <a:spcPct val="150000"/>
              </a:lnSpc>
            </a:pPr>
            <a:r>
              <a:rPr lang="de-DE" sz="2000" b="1"/>
              <a:t>6. Verfasser und Absicht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125950-48C4-48A5-B115-C501302B6C8B}" type="slidenum">
              <a:rPr lang="de-DE"/>
              <a:pPr eaLnBrk="1" hangingPunct="1"/>
              <a:t>14</a:t>
            </a:fld>
            <a:endParaRPr lang="de-DE"/>
          </a:p>
        </p:txBody>
      </p:sp>
      <p:sp>
        <p:nvSpPr>
          <p:cNvPr id="11267" name="Rectangle 4"/>
          <p:cNvSpPr>
            <a:spLocks noChangeArrowheads="1"/>
          </p:cNvSpPr>
          <p:nvPr/>
        </p:nvSpPr>
        <p:spPr bwMode="auto">
          <a:xfrm>
            <a:off x="2419350" y="646113"/>
            <a:ext cx="36703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1.4. Symbole und Bilder</a:t>
            </a:r>
          </a:p>
        </p:txBody>
      </p:sp>
      <p:sp>
        <p:nvSpPr>
          <p:cNvPr id="5" name="Rectangle 4"/>
          <p:cNvSpPr>
            <a:spLocks noChangeArrowheads="1"/>
          </p:cNvSpPr>
          <p:nvPr/>
        </p:nvSpPr>
        <p:spPr bwMode="auto">
          <a:xfrm>
            <a:off x="1208088" y="1239838"/>
            <a:ext cx="65325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1.5. Bezug auf Parallelen bzw. Sachverhalte</a:t>
            </a:r>
          </a:p>
        </p:txBody>
      </p:sp>
      <p:sp>
        <p:nvSpPr>
          <p:cNvPr id="7" name="Rectangle 2"/>
          <p:cNvSpPr>
            <a:spLocks noChangeArrowheads="1"/>
          </p:cNvSpPr>
          <p:nvPr/>
        </p:nvSpPr>
        <p:spPr bwMode="auto">
          <a:xfrm>
            <a:off x="595313" y="1743075"/>
            <a:ext cx="79375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a:t>„Aber am ersten </a:t>
            </a:r>
            <a:r>
              <a:rPr lang="de-DE" sz="2000" baseline="30000"/>
              <a:t>a</a:t>
            </a:r>
            <a:r>
              <a:rPr lang="de-DE" sz="2000"/>
              <a:t>Tage der Ungesäuerten Brote traten</a:t>
            </a:r>
          </a:p>
          <a:p>
            <a:pPr algn="just">
              <a:lnSpc>
                <a:spcPct val="150000"/>
              </a:lnSpc>
            </a:pPr>
            <a:r>
              <a:rPr lang="de-DE" sz="2000"/>
              <a:t>die Jünger zu Jesus und fragten: Wo willst du, dass wir</a:t>
            </a:r>
          </a:p>
          <a:p>
            <a:pPr algn="just">
              <a:lnSpc>
                <a:spcPct val="150000"/>
              </a:lnSpc>
            </a:pPr>
            <a:r>
              <a:rPr lang="de-DE" sz="2000"/>
              <a:t>dir das Passalamm zum Essen bereiten?“ </a:t>
            </a:r>
            <a:r>
              <a:rPr lang="de-DE" sz="2000" i="1"/>
              <a:t>(Matt 26:17)</a:t>
            </a:r>
          </a:p>
          <a:p>
            <a:pPr algn="just">
              <a:lnSpc>
                <a:spcPct val="150000"/>
              </a:lnSpc>
            </a:pPr>
            <a:endParaRPr lang="de-DE" sz="800" i="1"/>
          </a:p>
          <a:p>
            <a:pPr algn="just">
              <a:lnSpc>
                <a:spcPct val="150000"/>
              </a:lnSpc>
            </a:pPr>
            <a:r>
              <a:rPr lang="de-DE" sz="2000" baseline="30000"/>
              <a:t>a </a:t>
            </a:r>
            <a:r>
              <a:rPr lang="de-DE" sz="2000"/>
              <a:t>2 Mose 12:18-20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24039B-D6EA-4DE4-AB82-61E3AF9556F4}" type="slidenum">
              <a:rPr lang="de-DE"/>
              <a:pPr eaLnBrk="1" hangingPunct="1"/>
              <a:t>15</a:t>
            </a:fld>
            <a:endParaRPr lang="de-DE"/>
          </a:p>
        </p:txBody>
      </p:sp>
      <p:sp>
        <p:nvSpPr>
          <p:cNvPr id="13315" name="Rectangle 6"/>
          <p:cNvSpPr>
            <a:spLocks noChangeArrowheads="1"/>
          </p:cNvSpPr>
          <p:nvPr/>
        </p:nvSpPr>
        <p:spPr bwMode="auto">
          <a:xfrm>
            <a:off x="1495425" y="1095375"/>
            <a:ext cx="61515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2.1. Verschiedene Übersetzungen nutzen</a:t>
            </a:r>
          </a:p>
        </p:txBody>
      </p:sp>
      <p:sp>
        <p:nvSpPr>
          <p:cNvPr id="13316" name="Rectangle 6"/>
          <p:cNvSpPr>
            <a:spLocks noChangeArrowheads="1"/>
          </p:cNvSpPr>
          <p:nvPr/>
        </p:nvSpPr>
        <p:spPr bwMode="auto">
          <a:xfrm>
            <a:off x="1555750" y="395288"/>
            <a:ext cx="566261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2. Den Text sprechen lassen</a:t>
            </a:r>
          </a:p>
        </p:txBody>
      </p:sp>
      <p:sp>
        <p:nvSpPr>
          <p:cNvPr id="10" name="Rectangle 6"/>
          <p:cNvSpPr>
            <a:spLocks noChangeArrowheads="1"/>
          </p:cNvSpPr>
          <p:nvPr/>
        </p:nvSpPr>
        <p:spPr bwMode="auto">
          <a:xfrm>
            <a:off x="1498600" y="1684338"/>
            <a:ext cx="33813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2.2. POZEK-Schlüssel</a:t>
            </a:r>
          </a:p>
        </p:txBody>
      </p:sp>
      <p:sp>
        <p:nvSpPr>
          <p:cNvPr id="11" name="Rectangle 2"/>
          <p:cNvSpPr>
            <a:spLocks noChangeArrowheads="1"/>
          </p:cNvSpPr>
          <p:nvPr/>
        </p:nvSpPr>
        <p:spPr bwMode="auto">
          <a:xfrm>
            <a:off x="2085975" y="2317750"/>
            <a:ext cx="5451475" cy="305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a:t>P … Personen</a:t>
            </a:r>
          </a:p>
          <a:p>
            <a:pPr algn="just">
              <a:lnSpc>
                <a:spcPct val="150000"/>
              </a:lnSpc>
            </a:pPr>
            <a:r>
              <a:rPr lang="de-DE" sz="2000" b="1"/>
              <a:t>O … Orte</a:t>
            </a:r>
          </a:p>
          <a:p>
            <a:pPr algn="just">
              <a:lnSpc>
                <a:spcPct val="150000"/>
              </a:lnSpc>
            </a:pPr>
            <a:r>
              <a:rPr lang="de-DE" sz="2000" b="1"/>
              <a:t>Z … Zeit</a:t>
            </a:r>
          </a:p>
          <a:p>
            <a:pPr algn="just">
              <a:lnSpc>
                <a:spcPct val="150000"/>
              </a:lnSpc>
            </a:pPr>
            <a:r>
              <a:rPr lang="de-DE" sz="2000" b="1"/>
              <a:t>E … Ereignisse</a:t>
            </a:r>
          </a:p>
          <a:p>
            <a:pPr algn="just">
              <a:lnSpc>
                <a:spcPct val="150000"/>
              </a:lnSpc>
            </a:pPr>
            <a:r>
              <a:rPr lang="de-DE" sz="2000" b="1"/>
              <a:t>K … Kernaussage</a:t>
            </a:r>
          </a:p>
          <a:p>
            <a:pPr algn="just">
              <a:lnSpc>
                <a:spcPct val="150000"/>
              </a:lnSpc>
            </a:pPr>
            <a:endParaRPr lang="de-DE" sz="2000" b="1"/>
          </a:p>
          <a:p>
            <a:pPr algn="just">
              <a:lnSpc>
                <a:spcPct val="150000"/>
              </a:lnSpc>
            </a:pPr>
            <a:endParaRPr lang="de-DE" sz="2000" b="1"/>
          </a:p>
          <a:p>
            <a:pPr algn="just">
              <a:lnSpc>
                <a:spcPct val="150000"/>
              </a:lnSpc>
            </a:pPr>
            <a:r>
              <a:rPr lang="de-DE" sz="2000" b="1"/>
              <a:t>Wer? Wo? Wann? Was und Wie? Warum?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2D78CE-1AA1-49D9-8621-047D77EF14E0}" type="slidenum">
              <a:rPr lang="de-DE"/>
              <a:pPr eaLnBrk="1" hangingPunct="1"/>
              <a:t>16</a:t>
            </a:fld>
            <a:endParaRPr lang="de-DE"/>
          </a:p>
        </p:txBody>
      </p:sp>
      <p:sp>
        <p:nvSpPr>
          <p:cNvPr id="14339" name="Rectangle 6"/>
          <p:cNvSpPr>
            <a:spLocks noChangeArrowheads="1"/>
          </p:cNvSpPr>
          <p:nvPr/>
        </p:nvSpPr>
        <p:spPr bwMode="auto">
          <a:xfrm>
            <a:off x="2387600" y="620713"/>
            <a:ext cx="35798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2.3. Fragen an den Text</a:t>
            </a:r>
          </a:p>
        </p:txBody>
      </p:sp>
      <p:sp>
        <p:nvSpPr>
          <p:cNvPr id="14340" name="Rectangle 4"/>
          <p:cNvSpPr>
            <a:spLocks noChangeArrowheads="1"/>
          </p:cNvSpPr>
          <p:nvPr/>
        </p:nvSpPr>
        <p:spPr bwMode="auto">
          <a:xfrm>
            <a:off x="1063625" y="1268413"/>
            <a:ext cx="71088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 typeface="Wingdings" pitchFamily="2" charset="2"/>
              <a:buChar char="v"/>
            </a:pPr>
            <a:r>
              <a:rPr lang="de-DE" sz="2000"/>
              <a:t>Västerås-Methode (Bibellesen in der Gruppe)</a:t>
            </a:r>
          </a:p>
        </p:txBody>
      </p:sp>
      <p:sp>
        <p:nvSpPr>
          <p:cNvPr id="2" name="Textfeld 1"/>
          <p:cNvSpPr txBox="1">
            <a:spLocks noChangeArrowheads="1"/>
          </p:cNvSpPr>
          <p:nvPr/>
        </p:nvSpPr>
        <p:spPr bwMode="auto">
          <a:xfrm>
            <a:off x="1449388" y="1844675"/>
            <a:ext cx="490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t>?   … Hier ist mir etwas unklar geblieben?</a:t>
            </a:r>
          </a:p>
          <a:p>
            <a:pPr eaLnBrk="1" hangingPunct="1"/>
            <a:r>
              <a:rPr lang="de-DE"/>
              <a:t>!    … Das habe ich erkannt!</a:t>
            </a:r>
          </a:p>
          <a:p>
            <a:pPr eaLnBrk="1" hangingPunct="1"/>
            <a:r>
              <a:rPr lang="de-DE">
                <a:sym typeface="Wingdings" pitchFamily="2" charset="2"/>
              </a:rPr>
              <a:t>  … Das hat mich persönlich angesprochen!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416FA2-E07F-4EA0-AB5E-FD02D0F1E426}" type="slidenum">
              <a:rPr lang="de-DE"/>
              <a:pPr eaLnBrk="1" hangingPunct="1"/>
              <a:t>17</a:t>
            </a:fld>
            <a:endParaRPr lang="de-DE"/>
          </a:p>
        </p:txBody>
      </p:sp>
      <p:sp>
        <p:nvSpPr>
          <p:cNvPr id="15363" name="Rectangle 6"/>
          <p:cNvSpPr>
            <a:spLocks noChangeArrowheads="1"/>
          </p:cNvSpPr>
          <p:nvPr/>
        </p:nvSpPr>
        <p:spPr bwMode="auto">
          <a:xfrm>
            <a:off x="2387600" y="620713"/>
            <a:ext cx="35798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2.3. Fragen an den Text</a:t>
            </a:r>
          </a:p>
        </p:txBody>
      </p:sp>
      <p:sp>
        <p:nvSpPr>
          <p:cNvPr id="15364" name="Rectangle 4"/>
          <p:cNvSpPr>
            <a:spLocks noChangeArrowheads="1"/>
          </p:cNvSpPr>
          <p:nvPr/>
        </p:nvSpPr>
        <p:spPr bwMode="auto">
          <a:xfrm>
            <a:off x="1063625" y="1268413"/>
            <a:ext cx="71088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 typeface="Wingdings" pitchFamily="2" charset="2"/>
              <a:buChar char="v"/>
            </a:pPr>
            <a:r>
              <a:rPr lang="de-DE" sz="2000"/>
              <a:t>Västerås-Methode (Bibellesen in der Gruppe)</a:t>
            </a:r>
          </a:p>
          <a:p>
            <a:pPr marL="342900" indent="-342900">
              <a:buFont typeface="Wingdings" pitchFamily="2" charset="2"/>
              <a:buChar char="v"/>
            </a:pPr>
            <a:r>
              <a:rPr lang="de-DE" sz="2000"/>
              <a:t>Wahrnehmen – Annehmen – Aufnehmen</a:t>
            </a:r>
          </a:p>
        </p:txBody>
      </p:sp>
      <p:sp>
        <p:nvSpPr>
          <p:cNvPr id="6" name="Textfeld 5"/>
          <p:cNvSpPr txBox="1">
            <a:spLocks noChangeArrowheads="1"/>
          </p:cNvSpPr>
          <p:nvPr/>
        </p:nvSpPr>
        <p:spPr bwMode="auto">
          <a:xfrm>
            <a:off x="1449388" y="2060575"/>
            <a:ext cx="69389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u="sng"/>
              <a:t>1. Wahrnehmen</a:t>
            </a:r>
          </a:p>
          <a:p>
            <a:pPr eaLnBrk="1" hangingPunct="1"/>
            <a:r>
              <a:rPr lang="de-DE"/>
              <a:t>Was lese ich?</a:t>
            </a:r>
          </a:p>
          <a:p>
            <a:pPr eaLnBrk="1" hangingPunct="1"/>
            <a:r>
              <a:rPr lang="de-DE"/>
              <a:t>Was verstehe ich?</a:t>
            </a:r>
          </a:p>
          <a:p>
            <a:pPr eaLnBrk="1" hangingPunct="1"/>
            <a:r>
              <a:rPr lang="de-DE"/>
              <a:t>Was lasse ich stehen, weil ich es im Augenblick nicht verstehe?</a:t>
            </a:r>
          </a:p>
          <a:p>
            <a:pPr eaLnBrk="1" hangingPunct="1"/>
            <a:endParaRPr lang="de-DE"/>
          </a:p>
          <a:p>
            <a:pPr eaLnBrk="1" hangingPunct="1"/>
            <a:r>
              <a:rPr lang="de-DE" u="sng"/>
              <a:t>2. Annehmen</a:t>
            </a:r>
          </a:p>
          <a:p>
            <a:pPr eaLnBrk="1" hangingPunct="1"/>
            <a:r>
              <a:rPr lang="de-DE"/>
              <a:t>Was ist von Gott aus geschehen?</a:t>
            </a:r>
          </a:p>
          <a:p>
            <a:pPr eaLnBrk="1" hangingPunct="1"/>
            <a:r>
              <a:rPr lang="de-DE"/>
              <a:t>Womit beschenkt er mich?</a:t>
            </a:r>
          </a:p>
          <a:p>
            <a:pPr eaLnBrk="1" hangingPunct="1"/>
            <a:r>
              <a:rPr lang="de-DE"/>
              <a:t>Was ist über den Glauben ausgesagt?</a:t>
            </a:r>
          </a:p>
          <a:p>
            <a:pPr eaLnBrk="1" hangingPunct="1"/>
            <a:endParaRPr lang="de-DE"/>
          </a:p>
          <a:p>
            <a:pPr eaLnBrk="1" hangingPunct="1"/>
            <a:r>
              <a:rPr lang="de-DE" u="sng"/>
              <a:t>3. Aufnehmen</a:t>
            </a:r>
          </a:p>
          <a:p>
            <a:pPr eaLnBrk="1" hangingPunct="1"/>
            <a:r>
              <a:rPr lang="de-DE"/>
              <a:t>Was sagt dieser Text mir persönlich?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7FD2C8-F11E-4C45-9559-3264224F9EA0}" type="slidenum">
              <a:rPr lang="de-DE"/>
              <a:pPr eaLnBrk="1" hangingPunct="1"/>
              <a:t>18</a:t>
            </a:fld>
            <a:endParaRPr lang="de-DE"/>
          </a:p>
        </p:txBody>
      </p:sp>
      <p:sp>
        <p:nvSpPr>
          <p:cNvPr id="16387" name="Rectangle 6"/>
          <p:cNvSpPr>
            <a:spLocks noChangeArrowheads="1"/>
          </p:cNvSpPr>
          <p:nvPr/>
        </p:nvSpPr>
        <p:spPr bwMode="auto">
          <a:xfrm>
            <a:off x="2387600" y="620713"/>
            <a:ext cx="35798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2.3. Fragen an den Text</a:t>
            </a:r>
          </a:p>
        </p:txBody>
      </p:sp>
      <p:sp>
        <p:nvSpPr>
          <p:cNvPr id="16388" name="Rectangle 4"/>
          <p:cNvSpPr>
            <a:spLocks noChangeArrowheads="1"/>
          </p:cNvSpPr>
          <p:nvPr/>
        </p:nvSpPr>
        <p:spPr bwMode="auto">
          <a:xfrm>
            <a:off x="1063625" y="1268413"/>
            <a:ext cx="71088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 typeface="Wingdings" pitchFamily="2" charset="2"/>
              <a:buChar char="v"/>
            </a:pPr>
            <a:r>
              <a:rPr lang="de-DE" sz="2000"/>
              <a:t>Västerås-Methode (Bibellesen in der Gruppe)</a:t>
            </a:r>
          </a:p>
          <a:p>
            <a:pPr marL="342900" indent="-342900">
              <a:buFont typeface="Wingdings" pitchFamily="2" charset="2"/>
              <a:buChar char="v"/>
            </a:pPr>
            <a:r>
              <a:rPr lang="de-DE" sz="2000"/>
              <a:t>Wahrnehmen – Annehmen – Aufnehmen</a:t>
            </a:r>
          </a:p>
          <a:p>
            <a:pPr marL="342900" indent="-342900">
              <a:buFont typeface="Wingdings" pitchFamily="2" charset="2"/>
              <a:buChar char="v"/>
            </a:pPr>
            <a:r>
              <a:rPr lang="de-DE" sz="2000"/>
              <a:t>Luthers „vierfaches Kränzlein“</a:t>
            </a:r>
          </a:p>
        </p:txBody>
      </p:sp>
      <p:sp>
        <p:nvSpPr>
          <p:cNvPr id="6" name="Textfeld 5"/>
          <p:cNvSpPr txBox="1">
            <a:spLocks noChangeArrowheads="1"/>
          </p:cNvSpPr>
          <p:nvPr/>
        </p:nvSpPr>
        <p:spPr bwMode="auto">
          <a:xfrm>
            <a:off x="1449388" y="2505075"/>
            <a:ext cx="49037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t>1. Was steht geschrieben?</a:t>
            </a:r>
          </a:p>
          <a:p>
            <a:pPr eaLnBrk="1" hangingPunct="1"/>
            <a:endParaRPr lang="de-DE"/>
          </a:p>
          <a:p>
            <a:pPr eaLnBrk="1" hangingPunct="1"/>
            <a:r>
              <a:rPr lang="de-DE"/>
              <a:t>2. Wofür habe ich zu danken?</a:t>
            </a:r>
          </a:p>
          <a:p>
            <a:pPr eaLnBrk="1" hangingPunct="1"/>
            <a:endParaRPr lang="de-DE"/>
          </a:p>
          <a:p>
            <a:pPr eaLnBrk="1" hangingPunct="1"/>
            <a:r>
              <a:rPr lang="de-DE"/>
              <a:t>3. Wo soll ich umkehren?</a:t>
            </a:r>
          </a:p>
          <a:p>
            <a:pPr eaLnBrk="1" hangingPunct="1"/>
            <a:endParaRPr lang="de-DE"/>
          </a:p>
          <a:p>
            <a:pPr eaLnBrk="1" hangingPunct="1"/>
            <a:r>
              <a:rPr lang="de-DE"/>
              <a:t>4. Worum darf ich bitten?</a:t>
            </a:r>
            <a:r>
              <a:rPr lang="de-DE">
                <a:sym typeface="Wingdings" pitchFamily="2" charset="2"/>
              </a:rPr>
              <a:t>!</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EB9200-9039-41FD-A9B3-DADF8B7E984F}" type="slidenum">
              <a:rPr lang="de-DE"/>
              <a:pPr eaLnBrk="1" hangingPunct="1"/>
              <a:t>19</a:t>
            </a:fld>
            <a:endParaRPr lang="de-DE"/>
          </a:p>
        </p:txBody>
      </p:sp>
      <p:sp>
        <p:nvSpPr>
          <p:cNvPr id="17411" name="Rectangle 6"/>
          <p:cNvSpPr>
            <a:spLocks noChangeArrowheads="1"/>
          </p:cNvSpPr>
          <p:nvPr/>
        </p:nvSpPr>
        <p:spPr bwMode="auto">
          <a:xfrm>
            <a:off x="2387600" y="620713"/>
            <a:ext cx="35798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2.3. Fragen an den Text</a:t>
            </a:r>
          </a:p>
        </p:txBody>
      </p:sp>
      <p:sp>
        <p:nvSpPr>
          <p:cNvPr id="17412" name="Rectangle 4"/>
          <p:cNvSpPr>
            <a:spLocks noChangeArrowheads="1"/>
          </p:cNvSpPr>
          <p:nvPr/>
        </p:nvSpPr>
        <p:spPr bwMode="auto">
          <a:xfrm>
            <a:off x="1063625" y="1268413"/>
            <a:ext cx="71088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 typeface="Wingdings" pitchFamily="2" charset="2"/>
              <a:buChar char="v"/>
            </a:pPr>
            <a:r>
              <a:rPr lang="de-DE" sz="2000"/>
              <a:t>Västerås-Methode (Bibellesen in der Gruppe)</a:t>
            </a:r>
          </a:p>
          <a:p>
            <a:pPr marL="342900" indent="-342900">
              <a:buFont typeface="Wingdings" pitchFamily="2" charset="2"/>
              <a:buChar char="v"/>
            </a:pPr>
            <a:r>
              <a:rPr lang="de-DE" sz="2000"/>
              <a:t>Wahrnehmen – Annehmen – Aufnehmen</a:t>
            </a:r>
          </a:p>
          <a:p>
            <a:pPr marL="342900" indent="-342900">
              <a:buFont typeface="Wingdings" pitchFamily="2" charset="2"/>
              <a:buChar char="v"/>
            </a:pPr>
            <a:r>
              <a:rPr lang="de-DE" sz="2000"/>
              <a:t>Luthers „vierfaches Kränzlein“</a:t>
            </a:r>
          </a:p>
          <a:p>
            <a:pPr marL="342900" indent="-342900">
              <a:buFont typeface="Wingdings" pitchFamily="2" charset="2"/>
              <a:buChar char="v"/>
            </a:pPr>
            <a:r>
              <a:rPr lang="de-DE" sz="2000"/>
              <a:t>Was fällt mir auf? Was fällt mir ein?</a:t>
            </a:r>
          </a:p>
        </p:txBody>
      </p:sp>
      <p:sp>
        <p:nvSpPr>
          <p:cNvPr id="6" name="Textfeld 5"/>
          <p:cNvSpPr txBox="1">
            <a:spLocks noChangeArrowheads="1"/>
          </p:cNvSpPr>
          <p:nvPr/>
        </p:nvSpPr>
        <p:spPr bwMode="auto">
          <a:xfrm>
            <a:off x="1449388" y="2720975"/>
            <a:ext cx="72263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u="sng"/>
              <a:t>1. Gegensätze von damals und heute anschauen</a:t>
            </a:r>
          </a:p>
          <a:p>
            <a:pPr eaLnBrk="1" hangingPunct="1"/>
            <a:r>
              <a:rPr lang="de-DE"/>
              <a:t>Was steht im Text – wo stehe ich?</a:t>
            </a:r>
          </a:p>
          <a:p>
            <a:pPr eaLnBrk="1" hangingPunct="1"/>
            <a:endParaRPr lang="de-DE"/>
          </a:p>
          <a:p>
            <a:pPr eaLnBrk="1" hangingPunct="1"/>
            <a:r>
              <a:rPr lang="de-DE" u="sng"/>
              <a:t>2. Übereinstimmungen suchen</a:t>
            </a:r>
          </a:p>
          <a:p>
            <a:pPr eaLnBrk="1" hangingPunct="1"/>
            <a:r>
              <a:rPr lang="de-DE"/>
              <a:t>Wo stimme ich zu? Wo geht es mir ganz ähnlich?</a:t>
            </a:r>
          </a:p>
          <a:p>
            <a:pPr eaLnBrk="1" hangingPunct="1"/>
            <a:endParaRPr lang="de-DE"/>
          </a:p>
          <a:p>
            <a:pPr eaLnBrk="1" hangingPunct="1"/>
            <a:r>
              <a:rPr lang="de-DE" u="sng"/>
              <a:t>3. Reibungspunkte aufspüren</a:t>
            </a:r>
          </a:p>
          <a:p>
            <a:pPr eaLnBrk="1" hangingPunct="1"/>
            <a:r>
              <a:rPr lang="de-DE"/>
              <a:t>Was macht mir zu schaffen? Wo fühle ich mich in Frage gestellt?</a:t>
            </a:r>
          </a:p>
          <a:p>
            <a:pPr eaLnBrk="1" hangingPunct="1"/>
            <a:endParaRPr lang="de-DE"/>
          </a:p>
          <a:p>
            <a:pPr eaLnBrk="1" hangingPunct="1"/>
            <a:r>
              <a:rPr lang="de-DE" u="sng"/>
              <a:t>4. Ideen, Assoziationen zulassen</a:t>
            </a:r>
          </a:p>
          <a:p>
            <a:pPr eaLnBrk="1" hangingPunct="1"/>
            <a:r>
              <a:rPr lang="de-DE"/>
              <a:t>Was sehe ich an Bildern, wenn ich die Augen schließe?</a:t>
            </a:r>
          </a:p>
          <a:p>
            <a:pPr eaLnBrk="1" hangingPunct="1"/>
            <a:r>
              <a:rPr lang="de-DE"/>
              <a:t>Bei diesem Satz denke ich an ... (z.B. Menschen, die ich anrufen, besuchen, für die ich beten kann)</a:t>
            </a:r>
            <a:r>
              <a:rPr lang="de-DE">
                <a:sym typeface="Wingdings" pitchFamily="2" charset="2"/>
              </a:rPr>
              <a:t>!</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800556-6822-4BBE-BA7F-71480C601B2D}" type="slidenum">
              <a:rPr lang="de-DE"/>
              <a:pPr eaLnBrk="1" hangingPunct="1"/>
              <a:t>2</a:t>
            </a:fld>
            <a:endParaRPr lang="de-DE"/>
          </a:p>
        </p:txBody>
      </p:sp>
      <p:sp>
        <p:nvSpPr>
          <p:cNvPr id="3075" name="Text Box 4"/>
          <p:cNvSpPr txBox="1">
            <a:spLocks noChangeArrowheads="1"/>
          </p:cNvSpPr>
          <p:nvPr/>
        </p:nvSpPr>
        <p:spPr bwMode="auto">
          <a:xfrm>
            <a:off x="323850" y="1884363"/>
            <a:ext cx="82089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de-DE" sz="2000" dirty="0"/>
              <a:t>20 Und das sollt ihr vor allem wissen, dass keine Weissagung in der Schrift eine Sache eigener Auslegung ist. 21 Denn es ist noch nie eine Weissagung aus menschlichem Willen hervorgebracht worden, sondern getrieben von dem Heiligen Geist haben Menschen im Namen Gottes geredet. (2 Pt 1:20-21 LU84)</a:t>
            </a:r>
          </a:p>
        </p:txBody>
      </p:sp>
      <p:sp>
        <p:nvSpPr>
          <p:cNvPr id="7173" name="Text Box 5"/>
          <p:cNvSpPr txBox="1">
            <a:spLocks noChangeArrowheads="1"/>
          </p:cNvSpPr>
          <p:nvPr/>
        </p:nvSpPr>
        <p:spPr bwMode="auto">
          <a:xfrm>
            <a:off x="323850" y="3970338"/>
            <a:ext cx="83534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de-DE" sz="2000"/>
              <a:t>12 Wir aber haben nicht empfangen den Geist der Welt, sondern den Geist aus Gott, dass wir wissen können, was uns von Gott geschenkt ist. 13 Und davon reden wir auch nicht mit Worten, wie sie menschliche Weisheit lehren kann, sondern mit Worten, die der Geist lehrt, und deuten geistliche Dinge für geistliche Menschen. 14 Der natürliche Mensch aber vernimmt nichts vom Geist Gottes; es ist ihm eine Torheit und er kann es nicht erkennen; denn es muss geistlich beurteilt werden. (1 Kor 2:12-14 LU84)</a:t>
            </a:r>
          </a:p>
        </p:txBody>
      </p:sp>
      <p:sp>
        <p:nvSpPr>
          <p:cNvPr id="2" name="Ellipse 1"/>
          <p:cNvSpPr/>
          <p:nvPr/>
        </p:nvSpPr>
        <p:spPr>
          <a:xfrm>
            <a:off x="1187450" y="2670175"/>
            <a:ext cx="4176713" cy="67945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Ellipse 6"/>
          <p:cNvSpPr/>
          <p:nvPr/>
        </p:nvSpPr>
        <p:spPr>
          <a:xfrm>
            <a:off x="34925" y="4868863"/>
            <a:ext cx="9361488" cy="187325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79" name="Rectangle 6"/>
          <p:cNvSpPr>
            <a:spLocks noChangeArrowheads="1"/>
          </p:cNvSpPr>
          <p:nvPr/>
        </p:nvSpPr>
        <p:spPr bwMode="auto">
          <a:xfrm>
            <a:off x="1690688" y="1095375"/>
            <a:ext cx="57610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1.1. Gottes Wort als Gottes Wort lesen</a:t>
            </a:r>
          </a:p>
        </p:txBody>
      </p:sp>
      <p:sp>
        <p:nvSpPr>
          <p:cNvPr id="3080" name="Rectangle 6"/>
          <p:cNvSpPr>
            <a:spLocks noChangeArrowheads="1"/>
          </p:cNvSpPr>
          <p:nvPr/>
        </p:nvSpPr>
        <p:spPr bwMode="auto">
          <a:xfrm>
            <a:off x="2473325" y="395288"/>
            <a:ext cx="38274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1. Grundsätzliches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7173" grpId="0"/>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9C7040-539A-4EDF-AB42-AE04AE766DE0}" type="slidenum">
              <a:rPr lang="de-DE"/>
              <a:pPr eaLnBrk="1" hangingPunct="1"/>
              <a:t>20</a:t>
            </a:fld>
            <a:endParaRPr lang="de-DE"/>
          </a:p>
        </p:txBody>
      </p:sp>
      <p:sp>
        <p:nvSpPr>
          <p:cNvPr id="18435" name="Rectangle 6"/>
          <p:cNvSpPr>
            <a:spLocks noChangeArrowheads="1"/>
          </p:cNvSpPr>
          <p:nvPr/>
        </p:nvSpPr>
        <p:spPr bwMode="auto">
          <a:xfrm>
            <a:off x="2387600" y="620713"/>
            <a:ext cx="35798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2.3. Fragen an den Text</a:t>
            </a:r>
          </a:p>
        </p:txBody>
      </p:sp>
      <p:sp>
        <p:nvSpPr>
          <p:cNvPr id="18436" name="Rectangle 4"/>
          <p:cNvSpPr>
            <a:spLocks noChangeArrowheads="1"/>
          </p:cNvSpPr>
          <p:nvPr/>
        </p:nvSpPr>
        <p:spPr bwMode="auto">
          <a:xfrm>
            <a:off x="1063625" y="1268413"/>
            <a:ext cx="71088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 typeface="Wingdings" pitchFamily="2" charset="2"/>
              <a:buChar char="v"/>
            </a:pPr>
            <a:r>
              <a:rPr lang="de-DE" sz="2000"/>
              <a:t>Västerås-Methode (Bibellesen in der Gruppe)</a:t>
            </a:r>
          </a:p>
          <a:p>
            <a:pPr marL="342900" indent="-342900">
              <a:buFont typeface="Wingdings" pitchFamily="2" charset="2"/>
              <a:buChar char="v"/>
            </a:pPr>
            <a:r>
              <a:rPr lang="de-DE" sz="2000"/>
              <a:t>Wahrnehmen – Annehmen – Aufnehmen</a:t>
            </a:r>
          </a:p>
          <a:p>
            <a:pPr marL="342900" indent="-342900">
              <a:buFont typeface="Wingdings" pitchFamily="2" charset="2"/>
              <a:buChar char="v"/>
            </a:pPr>
            <a:r>
              <a:rPr lang="de-DE" sz="2000"/>
              <a:t>Luthers „vierfaches Kränzlein“</a:t>
            </a:r>
          </a:p>
          <a:p>
            <a:pPr marL="342900" indent="-342900">
              <a:buFont typeface="Wingdings" pitchFamily="2" charset="2"/>
              <a:buChar char="v"/>
            </a:pPr>
            <a:r>
              <a:rPr lang="de-DE" sz="2000"/>
              <a:t>Was fällt mir auf? Was fällt mir ein?</a:t>
            </a:r>
          </a:p>
          <a:p>
            <a:pPr marL="342900" indent="-342900">
              <a:buFont typeface="Wingdings" pitchFamily="2" charset="2"/>
              <a:buChar char="v"/>
            </a:pPr>
            <a:r>
              <a:rPr lang="de-DE" sz="2000"/>
              <a:t>Sieben Fragen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73F6E8-FE9E-41B5-B728-9D9FB1352FD5}" type="slidenum">
              <a:rPr lang="de-DE"/>
              <a:pPr eaLnBrk="1" hangingPunct="1"/>
              <a:t>21</a:t>
            </a:fld>
            <a:endParaRPr lang="de-DE"/>
          </a:p>
        </p:txBody>
      </p:sp>
      <p:sp>
        <p:nvSpPr>
          <p:cNvPr id="19459" name="Textfeld 2"/>
          <p:cNvSpPr txBox="1">
            <a:spLocks noChangeArrowheads="1"/>
          </p:cNvSpPr>
          <p:nvPr/>
        </p:nvSpPr>
        <p:spPr bwMode="auto">
          <a:xfrm>
            <a:off x="1116013" y="765175"/>
            <a:ext cx="72263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de-DE"/>
              <a:t>Was hat dieses Wort für die Menschen bedeutet, die es zuerst empfingen?</a:t>
            </a:r>
          </a:p>
          <a:p>
            <a:pPr eaLnBrk="1" hangingPunct="1">
              <a:buFont typeface="Arial" charset="0"/>
              <a:buAutoNum type="arabicPeriod"/>
            </a:pPr>
            <a:endParaRPr lang="de-DE"/>
          </a:p>
          <a:p>
            <a:pPr eaLnBrk="1" hangingPunct="1">
              <a:buFont typeface="Arial" charset="0"/>
              <a:buAutoNum type="arabicPeriod"/>
            </a:pPr>
            <a:r>
              <a:rPr lang="de-DE"/>
              <a:t>Was bedeutet es für mich heute?</a:t>
            </a:r>
          </a:p>
          <a:p>
            <a:pPr eaLnBrk="1" hangingPunct="1">
              <a:buFont typeface="Arial" charset="0"/>
              <a:buAutoNum type="arabicPeriod"/>
            </a:pPr>
            <a:endParaRPr lang="de-DE"/>
          </a:p>
          <a:p>
            <a:pPr eaLnBrk="1" hangingPunct="1">
              <a:buFont typeface="Arial" charset="0"/>
              <a:buAutoNum type="arabicPeriod"/>
            </a:pPr>
            <a:r>
              <a:rPr lang="de-DE"/>
              <a:t>Was sagt es mit über Gott, über Jesus, über den Heiligen Geist?</a:t>
            </a:r>
          </a:p>
          <a:p>
            <a:pPr eaLnBrk="1" hangingPunct="1">
              <a:buFont typeface="Arial" charset="0"/>
              <a:buAutoNum type="arabicPeriod"/>
            </a:pPr>
            <a:endParaRPr lang="de-DE"/>
          </a:p>
          <a:p>
            <a:pPr eaLnBrk="1" hangingPunct="1">
              <a:buFont typeface="Arial" charset="0"/>
              <a:buAutoNum type="arabicPeriod"/>
            </a:pPr>
            <a:r>
              <a:rPr lang="de-DE"/>
              <a:t>Was macht mich froh, lässt mich zum Danken kommen?</a:t>
            </a:r>
          </a:p>
          <a:p>
            <a:pPr eaLnBrk="1" hangingPunct="1">
              <a:buFont typeface="Arial" charset="0"/>
              <a:buAutoNum type="arabicPeriod"/>
            </a:pPr>
            <a:endParaRPr lang="de-DE"/>
          </a:p>
          <a:p>
            <a:pPr eaLnBrk="1" hangingPunct="1">
              <a:buFont typeface="Arial" charset="0"/>
              <a:buAutoNum type="arabicPeriod"/>
            </a:pPr>
            <a:r>
              <a:rPr lang="de-DE"/>
              <a:t>Wo deckt es verborgenes auf, führt mich zum Nachdenken?</a:t>
            </a:r>
          </a:p>
          <a:p>
            <a:pPr eaLnBrk="1" hangingPunct="1">
              <a:buFont typeface="Arial" charset="0"/>
              <a:buAutoNum type="arabicPeriod"/>
            </a:pPr>
            <a:endParaRPr lang="de-DE"/>
          </a:p>
          <a:p>
            <a:pPr eaLnBrk="1" hangingPunct="1">
              <a:buFont typeface="Arial" charset="0"/>
              <a:buAutoNum type="arabicPeriod"/>
            </a:pPr>
            <a:r>
              <a:rPr lang="de-DE"/>
              <a:t>Was will ich tun, damit mein Leben mit dem Gehörten zur Übereinstimmung kommt?</a:t>
            </a:r>
          </a:p>
          <a:p>
            <a:pPr eaLnBrk="1" hangingPunct="1">
              <a:buFont typeface="Arial" charset="0"/>
              <a:buAutoNum type="arabicPeriod"/>
            </a:pPr>
            <a:endParaRPr lang="de-DE"/>
          </a:p>
          <a:p>
            <a:pPr eaLnBrk="1" hangingPunct="1">
              <a:buFont typeface="Arial" charset="0"/>
              <a:buAutoNum type="arabicPeriod"/>
            </a:pPr>
            <a:r>
              <a:rPr lang="de-DE"/>
              <a:t>Erwartet Gott mit diesen Worten etwas Bestimmtes von mir?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FB6C7C-493D-4D21-B9B3-23D6C194BB4C}" type="slidenum">
              <a:rPr lang="de-DE"/>
              <a:pPr eaLnBrk="1" hangingPunct="1"/>
              <a:t>22</a:t>
            </a:fld>
            <a:endParaRPr lang="de-DE"/>
          </a:p>
        </p:txBody>
      </p:sp>
      <p:sp>
        <p:nvSpPr>
          <p:cNvPr id="20483" name="Rectangle 6"/>
          <p:cNvSpPr>
            <a:spLocks noChangeArrowheads="1"/>
          </p:cNvSpPr>
          <p:nvPr/>
        </p:nvSpPr>
        <p:spPr bwMode="auto">
          <a:xfrm>
            <a:off x="2387600" y="620713"/>
            <a:ext cx="35798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2.3. Fragen an den Text</a:t>
            </a:r>
          </a:p>
        </p:txBody>
      </p:sp>
      <p:sp>
        <p:nvSpPr>
          <p:cNvPr id="20484" name="Rectangle 4"/>
          <p:cNvSpPr>
            <a:spLocks noChangeArrowheads="1"/>
          </p:cNvSpPr>
          <p:nvPr/>
        </p:nvSpPr>
        <p:spPr bwMode="auto">
          <a:xfrm>
            <a:off x="1063625" y="1268413"/>
            <a:ext cx="71088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 typeface="Wingdings" pitchFamily="2" charset="2"/>
              <a:buChar char="v"/>
            </a:pPr>
            <a:r>
              <a:rPr lang="de-DE" sz="2000"/>
              <a:t>Västerås-Methode (Bibellesen in der Gruppe)</a:t>
            </a:r>
          </a:p>
          <a:p>
            <a:pPr marL="342900" indent="-342900">
              <a:buFont typeface="Wingdings" pitchFamily="2" charset="2"/>
              <a:buChar char="v"/>
            </a:pPr>
            <a:r>
              <a:rPr lang="de-DE" sz="2000"/>
              <a:t>Wahrnehmen – Annehmen – Aufnehmen</a:t>
            </a:r>
          </a:p>
          <a:p>
            <a:pPr marL="342900" indent="-342900">
              <a:buFont typeface="Wingdings" pitchFamily="2" charset="2"/>
              <a:buChar char="v"/>
            </a:pPr>
            <a:r>
              <a:rPr lang="de-DE" sz="2000"/>
              <a:t>Luthers „vierfaches Kränzlein“</a:t>
            </a:r>
          </a:p>
          <a:p>
            <a:pPr marL="342900" indent="-342900">
              <a:buFont typeface="Wingdings" pitchFamily="2" charset="2"/>
              <a:buChar char="v"/>
            </a:pPr>
            <a:r>
              <a:rPr lang="de-DE" sz="2000"/>
              <a:t>Was fällt mir auf? Was fällt mir ein?</a:t>
            </a:r>
          </a:p>
          <a:p>
            <a:pPr marL="342900" indent="-342900">
              <a:buFont typeface="Wingdings" pitchFamily="2" charset="2"/>
              <a:buChar char="v"/>
            </a:pPr>
            <a:r>
              <a:rPr lang="de-DE" sz="2000"/>
              <a:t>Sieben Fragen</a:t>
            </a:r>
          </a:p>
          <a:p>
            <a:pPr marL="342900" indent="-342900">
              <a:buFont typeface="Wingdings" pitchFamily="2" charset="2"/>
              <a:buChar char="v"/>
            </a:pPr>
            <a:r>
              <a:rPr lang="de-DE" sz="2000"/>
              <a:t>Bibel-Teilen (Bibellesen in der Gruppe)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D9D8AC-8190-4BB4-A841-18BC8BEF6DDF}" type="slidenum">
              <a:rPr lang="de-DE"/>
              <a:pPr eaLnBrk="1" hangingPunct="1"/>
              <a:t>23</a:t>
            </a:fld>
            <a:endParaRPr lang="de-DE"/>
          </a:p>
        </p:txBody>
      </p:sp>
      <p:sp>
        <p:nvSpPr>
          <p:cNvPr id="21507" name="Rechteck 2"/>
          <p:cNvSpPr>
            <a:spLocks noChangeArrowheads="1"/>
          </p:cNvSpPr>
          <p:nvPr/>
        </p:nvSpPr>
        <p:spPr bwMode="auto">
          <a:xfrm>
            <a:off x="468313" y="676275"/>
            <a:ext cx="8280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de-DE" b="1"/>
              <a:t>Einladen/Sich öffnen</a:t>
            </a:r>
            <a:r>
              <a:rPr lang="de-DE"/>
              <a:t> - in einem Gebet oder Lied lädt die Gruppe Gott ein unter ihnen zu sein und öffnet sich für ihn</a:t>
            </a:r>
          </a:p>
          <a:p>
            <a:pPr algn="just"/>
            <a:endParaRPr lang="de-DE"/>
          </a:p>
          <a:p>
            <a:pPr algn="just"/>
            <a:r>
              <a:rPr lang="de-DE" b="1"/>
              <a:t>Lesen</a:t>
            </a:r>
            <a:r>
              <a:rPr lang="de-DE"/>
              <a:t> - ein Teilnehmer liest den Text laut vor</a:t>
            </a:r>
          </a:p>
          <a:p>
            <a:pPr algn="just"/>
            <a:endParaRPr lang="de-DE"/>
          </a:p>
          <a:p>
            <a:pPr algn="just"/>
            <a:r>
              <a:rPr lang="de-DE" b="1"/>
              <a:t>Verweilen/Vertiefen</a:t>
            </a:r>
            <a:r>
              <a:rPr lang="de-DE"/>
              <a:t> - jeder Teilnehmer kann einzelne Wörter oder kurze Satzabschnitte mehrmals kommentarlos laut aussprechen; anschließend wird der Text erneut vorgelesen</a:t>
            </a:r>
          </a:p>
          <a:p>
            <a:pPr algn="just"/>
            <a:endParaRPr lang="de-DE"/>
          </a:p>
          <a:p>
            <a:pPr algn="just"/>
            <a:r>
              <a:rPr lang="de-DE" b="1"/>
              <a:t>Schweigen</a:t>
            </a:r>
            <a:r>
              <a:rPr lang="de-DE"/>
              <a:t> - für einige Minuten in Stille überdenken die Teilnehmer erneut den Text und was er für sie und ihr Leben bedeutet</a:t>
            </a:r>
          </a:p>
          <a:p>
            <a:pPr algn="just"/>
            <a:endParaRPr lang="de-DE"/>
          </a:p>
          <a:p>
            <a:pPr algn="just"/>
            <a:r>
              <a:rPr lang="de-DE" b="1"/>
              <a:t>Mitteilen</a:t>
            </a:r>
            <a:r>
              <a:rPr lang="de-DE"/>
              <a:t> - jeder teilt den anderen seine Überlegungen mit</a:t>
            </a:r>
          </a:p>
          <a:p>
            <a:pPr algn="just"/>
            <a:endParaRPr lang="de-DE"/>
          </a:p>
          <a:p>
            <a:pPr algn="just"/>
            <a:r>
              <a:rPr lang="de-DE" b="1"/>
              <a:t>Austauschen</a:t>
            </a:r>
            <a:r>
              <a:rPr lang="de-DE"/>
              <a:t> - im Gespräch suchen die Teilnehmer nach der Bedeutung des Textes für die Gemeinschaft und für den einzelnen; neue Vorsätze zum Handeln können formuliert und ältere reflektiert werden</a:t>
            </a:r>
          </a:p>
          <a:p>
            <a:pPr algn="just"/>
            <a:endParaRPr lang="de-DE"/>
          </a:p>
          <a:p>
            <a:pPr algn="just"/>
            <a:r>
              <a:rPr lang="de-DE" b="1"/>
              <a:t>Beten</a:t>
            </a:r>
            <a:r>
              <a:rPr lang="de-DE"/>
              <a:t> - das Bibel-Teilen wird mit einem Gebet, Lied oder Segensspruch abgeschlossen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B38FC2-B6EE-464A-80F3-0EE4F53CDD23}" type="slidenum">
              <a:rPr lang="de-DE"/>
              <a:pPr eaLnBrk="1" hangingPunct="1"/>
              <a:t>24</a:t>
            </a:fld>
            <a:endParaRPr lang="de-DE"/>
          </a:p>
        </p:txBody>
      </p:sp>
      <p:sp>
        <p:nvSpPr>
          <p:cNvPr id="22531"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a:t>3.1.   Textverfremdung</a:t>
            </a:r>
          </a:p>
          <a:p>
            <a:pPr algn="just"/>
            <a:endParaRPr lang="de-DE" sz="2400" b="1"/>
          </a:p>
          <a:p>
            <a:pPr algn="just"/>
            <a:endParaRPr lang="de-DE" sz="2400" b="1"/>
          </a:p>
        </p:txBody>
      </p:sp>
      <p:sp>
        <p:nvSpPr>
          <p:cNvPr id="22532" name="Rectangle 6"/>
          <p:cNvSpPr>
            <a:spLocks noChangeArrowheads="1"/>
          </p:cNvSpPr>
          <p:nvPr/>
        </p:nvSpPr>
        <p:spPr bwMode="auto">
          <a:xfrm>
            <a:off x="198438" y="395288"/>
            <a:ext cx="8766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3. Besondere Zugänge für besondere Texte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9D864B-9A81-40D1-98EE-4AA8A6038CB4}" type="slidenum">
              <a:rPr lang="de-DE"/>
              <a:pPr eaLnBrk="1" hangingPunct="1"/>
              <a:t>25</a:t>
            </a:fld>
            <a:endParaRPr lang="de-DE"/>
          </a:p>
        </p:txBody>
      </p:sp>
      <p:sp>
        <p:nvSpPr>
          <p:cNvPr id="23555" name="Rechteck 2"/>
          <p:cNvSpPr>
            <a:spLocks noChangeArrowheads="1"/>
          </p:cNvSpPr>
          <p:nvPr/>
        </p:nvSpPr>
        <p:spPr bwMode="auto">
          <a:xfrm>
            <a:off x="323850" y="206375"/>
            <a:ext cx="856932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hangingPunct="0"/>
            <a:r>
              <a:rPr lang="de-DE"/>
              <a:t>Am nächsten Morgen kehrte Jesus früh zum Tempel zurück. Alle Leute dort versammelten sich um ihn. Er setzte sich und begann zu ihnen zu sprechen. Da führten die Gesetzeslehrer und Pharisäer eine Frau herbei, die beim Ehebruch ertappt worden war. Sie stellten sie so, dass sie von allen gesehen wurde. Dann sagten sie zu Jesus: "Diese Frau wurde ertappt, als sie gerade Ehebruch beging. In unserem Gesetz schreibt Mose vor, dass eine solche Frau gesteinigt werden muß. Was sagst du dazu?"</a:t>
            </a:r>
          </a:p>
          <a:p>
            <a:pPr algn="just" hangingPunct="0"/>
            <a:r>
              <a:rPr lang="de-DE"/>
              <a:t>Mit dieser Frage wollten sie ihm eine Falle stellen, um ihn anklagen zu können. Aber Jesus erhob sich selbstbewusst über alle und schrieb große, deutlich sichtbare Buchstaben auf die Tempelmauer. Als die Ankläger ihn immer noch nicht in Ruhe ließen, wandte er sich ihnen zu und sagte: "Wer von euch nie gesündigt hat, der soll den ersten Stein auf sie werfen." Dann drehte er sich wieder zur Tempelmauer und schrieb für alle sichtbar weiter. Als die Versammelten lasen, was Jesus geschrieben hatte, zog sich einer nach dem anderen zurück; die Ältesten gingen zuerst. Zuletzt war Jesus allein mit der Frau, die immer noch dort stand.</a:t>
            </a:r>
          </a:p>
          <a:p>
            <a:pPr algn="just" hangingPunct="0"/>
            <a:r>
              <a:rPr lang="de-DE"/>
              <a:t>Jesus stellte sich vor die Frau und fragte: "Wo sind deine Ankläger geblieben? Ist keiner mehr da, um dich zu verurteilen?" - "Keiner, Herr", antwortete sie. "Gut", sagte Jesus. "Dann verurteile ich dich!" Und er hob einen Stein auf, und schlug sie tot.</a:t>
            </a:r>
          </a:p>
          <a:p>
            <a:pPr algn="just" hangingPunct="0"/>
            <a:r>
              <a:rPr lang="de-DE"/>
              <a:t>Danach sprach er zu den anwesenden, gaffenden Schaulustigen: "Sündigt ebenfalls nicht mehr, damit ihr nicht auch sterben müsst!" Da gingen sie alle schweren Herzens davon.</a:t>
            </a:r>
            <a:r>
              <a:rPr lang="de-DE" i="1"/>
              <a:t> 			(Textverfremdung nach Joh 8:1-11)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F52D5C-7657-452E-B7DA-038548BEC7F9}" type="slidenum">
              <a:rPr lang="de-DE"/>
              <a:pPr eaLnBrk="1" hangingPunct="1"/>
              <a:t>26</a:t>
            </a:fld>
            <a:endParaRPr lang="de-DE"/>
          </a:p>
        </p:txBody>
      </p:sp>
      <p:sp>
        <p:nvSpPr>
          <p:cNvPr id="8"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a:t>3.1.   Textverfremdung</a:t>
            </a:r>
          </a:p>
          <a:p>
            <a:pPr algn="just"/>
            <a:r>
              <a:rPr lang="de-DE" sz="2400" b="1"/>
              <a:t>3.2.   Anspiel schreiben</a:t>
            </a:r>
          </a:p>
          <a:p>
            <a:pPr algn="just"/>
            <a:r>
              <a:rPr lang="de-DE" sz="2400" b="1"/>
              <a:t>3.3.   Übertragung und Neufassung</a:t>
            </a:r>
          </a:p>
          <a:p>
            <a:pPr algn="just"/>
            <a:endParaRPr lang="de-DE" sz="2400" b="1"/>
          </a:p>
          <a:p>
            <a:pPr algn="just"/>
            <a:endParaRPr lang="de-DE" sz="2400" b="1"/>
          </a:p>
        </p:txBody>
      </p:sp>
      <p:sp>
        <p:nvSpPr>
          <p:cNvPr id="24580" name="Rectangle 6"/>
          <p:cNvSpPr>
            <a:spLocks noChangeArrowheads="1"/>
          </p:cNvSpPr>
          <p:nvPr/>
        </p:nvSpPr>
        <p:spPr bwMode="auto">
          <a:xfrm>
            <a:off x="198438" y="395288"/>
            <a:ext cx="8766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3. Besondere Zugänge für besondere Texte</a:t>
            </a:r>
          </a:p>
        </p:txBody>
      </p:sp>
      <p:sp>
        <p:nvSpPr>
          <p:cNvPr id="2" name="Rechteck 1"/>
          <p:cNvSpPr>
            <a:spLocks noChangeArrowheads="1"/>
          </p:cNvSpPr>
          <p:nvPr/>
        </p:nvSpPr>
        <p:spPr bwMode="auto">
          <a:xfrm>
            <a:off x="1042988" y="2565400"/>
            <a:ext cx="69135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de-DE"/>
              <a:t>„Ihr seid wie Kühlschränke für diese Welt, ohne euch würde alles Gute vergammeln. Wenn dieser Kühlschrank aber nicht mehr funktioniert, gehört er auf den Schrott, wo er verrotten soll. Auch sehe ich euch wie einen 1000-Watt-Halogenstrahler, der es hell macht in der Welt. Wenn eine Stadt oben auf dem Berg liegt, kann man ihre Beleuchtung nachts ja auch kilometerweit sehen.“</a:t>
            </a:r>
          </a:p>
          <a:p>
            <a:pPr algn="just"/>
            <a:r>
              <a:rPr lang="de-DE"/>
              <a:t>						(Mat 5:13f)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F74B2D-6F81-428B-A507-DC014A3FE6CE}" type="slidenum">
              <a:rPr lang="de-DE"/>
              <a:pPr eaLnBrk="1" hangingPunct="1"/>
              <a:t>27</a:t>
            </a:fld>
            <a:endParaRPr lang="de-DE"/>
          </a:p>
        </p:txBody>
      </p:sp>
      <p:sp>
        <p:nvSpPr>
          <p:cNvPr id="25603"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a:t>3.1.   Textverfremdung</a:t>
            </a:r>
          </a:p>
          <a:p>
            <a:pPr algn="just"/>
            <a:r>
              <a:rPr lang="de-DE" sz="2400" b="1"/>
              <a:t>3.2.   Anspiel schreiben</a:t>
            </a:r>
          </a:p>
          <a:p>
            <a:pPr algn="just"/>
            <a:r>
              <a:rPr lang="de-DE" sz="2400" b="1"/>
              <a:t>3.3.   Übertragung und Neufassung</a:t>
            </a:r>
          </a:p>
          <a:p>
            <a:pPr algn="just"/>
            <a:r>
              <a:rPr lang="de-DE" sz="2400" b="1"/>
              <a:t>3.4.   Bilder</a:t>
            </a:r>
          </a:p>
          <a:p>
            <a:pPr algn="just"/>
            <a:endParaRPr lang="de-DE" sz="2400" b="1"/>
          </a:p>
          <a:p>
            <a:pPr algn="just"/>
            <a:endParaRPr lang="de-DE" sz="2400" b="1"/>
          </a:p>
        </p:txBody>
      </p:sp>
      <p:sp>
        <p:nvSpPr>
          <p:cNvPr id="25604" name="Rectangle 6"/>
          <p:cNvSpPr>
            <a:spLocks noChangeArrowheads="1"/>
          </p:cNvSpPr>
          <p:nvPr/>
        </p:nvSpPr>
        <p:spPr bwMode="auto">
          <a:xfrm>
            <a:off x="198438" y="395288"/>
            <a:ext cx="8766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3. Besondere Zugänge für besondere Texte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EF87A-0B33-476E-9D13-2693E31E6E4A}" type="slidenum">
              <a:rPr lang="de-DE"/>
              <a:pPr eaLnBrk="1" hangingPunct="1"/>
              <a:t>28</a:t>
            </a:fld>
            <a:endParaRPr lang="de-DE"/>
          </a:p>
        </p:txBody>
      </p:sp>
      <p:pic>
        <p:nvPicPr>
          <p:cNvPr id="26627"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0"/>
            <a:ext cx="5438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lipse 10"/>
          <p:cNvSpPr/>
          <p:nvPr/>
        </p:nvSpPr>
        <p:spPr>
          <a:xfrm>
            <a:off x="2508503" y="3824270"/>
            <a:ext cx="1368227" cy="61284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2843808" y="3144820"/>
            <a:ext cx="827894" cy="67945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5148064" y="5877272"/>
            <a:ext cx="1999308" cy="86409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4" name="Gerade Verbindung mit Pfeil 3"/>
          <p:cNvCxnSpPr/>
          <p:nvPr/>
        </p:nvCxnSpPr>
        <p:spPr>
          <a:xfrm>
            <a:off x="4355976" y="3144820"/>
            <a:ext cx="2304256" cy="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rot="781486">
            <a:off x="3257755" y="4869160"/>
            <a:ext cx="413947" cy="100811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1919311" y="5877272"/>
            <a:ext cx="1999308" cy="92080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Ellipse 14"/>
          <p:cNvSpPr/>
          <p:nvPr/>
        </p:nvSpPr>
        <p:spPr>
          <a:xfrm>
            <a:off x="2843808" y="1916832"/>
            <a:ext cx="975561" cy="86409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Textfeld 15"/>
          <p:cNvSpPr txBox="1"/>
          <p:nvPr/>
        </p:nvSpPr>
        <p:spPr>
          <a:xfrm>
            <a:off x="83155" y="332656"/>
            <a:ext cx="3888432" cy="738664"/>
          </a:xfrm>
          <a:prstGeom prst="rect">
            <a:avLst/>
          </a:prstGeom>
          <a:solidFill>
            <a:schemeClr val="bg1">
              <a:lumMod val="75000"/>
              <a:alpha val="70000"/>
            </a:schemeClr>
          </a:solidFill>
        </p:spPr>
        <p:txBody>
          <a:bodyPr wrap="square" rtlCol="0">
            <a:spAutoFit/>
          </a:bodyPr>
          <a:lstStyle/>
          <a:p>
            <a:r>
              <a:rPr lang="de-DE" sz="1400" dirty="0" smtClean="0"/>
              <a:t>Rembrandt van </a:t>
            </a:r>
            <a:r>
              <a:rPr lang="de-DE" sz="1400" dirty="0" err="1" smtClean="0"/>
              <a:t>Rijn</a:t>
            </a:r>
            <a:r>
              <a:rPr lang="de-DE" sz="1400" dirty="0" smtClean="0"/>
              <a:t> (*1606 +1669)</a:t>
            </a:r>
          </a:p>
          <a:p>
            <a:r>
              <a:rPr lang="de-DE" sz="1400" b="1" dirty="0" smtClean="0"/>
              <a:t>„Die Rückkehr des verlorenen Sohnes“</a:t>
            </a:r>
            <a:r>
              <a:rPr lang="de-DE" sz="1400" dirty="0" smtClean="0"/>
              <a:t> (Eremitage</a:t>
            </a:r>
            <a:r>
              <a:rPr lang="de-DE" sz="1400" smtClean="0"/>
              <a:t>, St</a:t>
            </a:r>
            <a:r>
              <a:rPr lang="de-DE" sz="1400" dirty="0" smtClean="0"/>
              <a:t>. Petersburg)</a:t>
            </a:r>
            <a:endParaRPr lang="de-DE" sz="1400" dirty="0"/>
          </a:p>
        </p:txBody>
      </p:sp>
    </p:spTree>
    <p:extLst>
      <p:ext uri="{BB962C8B-B14F-4D97-AF65-F5344CB8AC3E}">
        <p14:creationId xmlns:p14="http://schemas.microsoft.com/office/powerpoint/2010/main" val="16676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EF87A-0B33-476E-9D13-2693E31E6E4A}" type="slidenum">
              <a:rPr lang="de-DE"/>
              <a:pPr eaLnBrk="1" hangingPunct="1"/>
              <a:t>29</a:t>
            </a:fld>
            <a:endParaRPr lang="de-DE"/>
          </a:p>
        </p:txBody>
      </p:sp>
      <p:pic>
        <p:nvPicPr>
          <p:cNvPr id="26627"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0"/>
            <a:ext cx="5438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lkenförmige Legende 2"/>
          <p:cNvSpPr/>
          <p:nvPr/>
        </p:nvSpPr>
        <p:spPr>
          <a:xfrm>
            <a:off x="4067944" y="2450478"/>
            <a:ext cx="1728192" cy="1008112"/>
          </a:xfrm>
          <a:prstGeom prst="cloudCallout">
            <a:avLst>
              <a:gd name="adj1" fmla="val -71898"/>
              <a:gd name="adj2" fmla="val 43516"/>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a:t>
            </a:r>
            <a:endParaRPr lang="de-DE" sz="2800" dirty="0">
              <a:solidFill>
                <a:schemeClr val="tx1"/>
              </a:solidFill>
            </a:endParaRPr>
          </a:p>
        </p:txBody>
      </p:sp>
      <p:sp>
        <p:nvSpPr>
          <p:cNvPr id="9" name="Wolkenförmige Legende 8"/>
          <p:cNvSpPr/>
          <p:nvPr/>
        </p:nvSpPr>
        <p:spPr>
          <a:xfrm>
            <a:off x="1907704" y="764704"/>
            <a:ext cx="1728192" cy="1008112"/>
          </a:xfrm>
          <a:prstGeom prst="cloudCallout">
            <a:avLst>
              <a:gd name="adj1" fmla="val 23464"/>
              <a:gd name="adj2" fmla="val 73048"/>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a:t>
            </a:r>
            <a:endParaRPr lang="de-DE" sz="2800" dirty="0">
              <a:solidFill>
                <a:schemeClr val="tx1"/>
              </a:solidFill>
            </a:endParaRPr>
          </a:p>
        </p:txBody>
      </p:sp>
      <p:sp>
        <p:nvSpPr>
          <p:cNvPr id="10" name="Wolkenförmige Legende 9"/>
          <p:cNvSpPr/>
          <p:nvPr/>
        </p:nvSpPr>
        <p:spPr>
          <a:xfrm>
            <a:off x="4083492" y="404664"/>
            <a:ext cx="1728192" cy="1008112"/>
          </a:xfrm>
          <a:prstGeom prst="cloudCallout">
            <a:avLst>
              <a:gd name="adj1" fmla="val 59148"/>
              <a:gd name="adj2" fmla="val 26641"/>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a:t>
            </a:r>
            <a:endParaRPr lang="de-DE"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2A6B3-275B-429B-B2ED-4DB97B9A5D98}" type="slidenum">
              <a:rPr lang="de-DE"/>
              <a:pPr eaLnBrk="1" hangingPunct="1"/>
              <a:t>3</a:t>
            </a:fld>
            <a:endParaRPr lang="de-DE"/>
          </a:p>
        </p:txBody>
      </p:sp>
      <p:sp>
        <p:nvSpPr>
          <p:cNvPr id="11268" name="Rectangle 4"/>
          <p:cNvSpPr>
            <a:spLocks noChangeArrowheads="1"/>
          </p:cNvSpPr>
          <p:nvPr/>
        </p:nvSpPr>
        <p:spPr bwMode="auto">
          <a:xfrm>
            <a:off x="1063625" y="1268413"/>
            <a:ext cx="71088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 typeface="Wingdings" pitchFamily="2" charset="2"/>
              <a:buChar char="v"/>
            </a:pPr>
            <a:r>
              <a:rPr lang="de-DE" sz="2000" dirty="0"/>
              <a:t>Gedicht / Lied</a:t>
            </a:r>
          </a:p>
          <a:p>
            <a:pPr marL="342900" indent="-342900">
              <a:buFont typeface="Wingdings" pitchFamily="2" charset="2"/>
              <a:buChar char="v"/>
            </a:pPr>
            <a:r>
              <a:rPr lang="de-DE" sz="2000" dirty="0"/>
              <a:t>Brief</a:t>
            </a:r>
          </a:p>
          <a:p>
            <a:pPr marL="342900" indent="-342900">
              <a:buFont typeface="Wingdings" pitchFamily="2" charset="2"/>
              <a:buChar char="v"/>
            </a:pPr>
            <a:r>
              <a:rPr lang="de-DE" sz="2000" dirty="0"/>
              <a:t>Erzählung</a:t>
            </a:r>
          </a:p>
          <a:p>
            <a:pPr marL="342900" indent="-342900">
              <a:buFont typeface="Wingdings" pitchFamily="2" charset="2"/>
              <a:buChar char="v"/>
            </a:pPr>
            <a:r>
              <a:rPr lang="de-DE" sz="2000" dirty="0" err="1"/>
              <a:t>Gleichnisrede</a:t>
            </a:r>
            <a:endParaRPr lang="de-DE" sz="2000" dirty="0"/>
          </a:p>
          <a:p>
            <a:pPr marL="342900" indent="-342900">
              <a:buFont typeface="Wingdings" pitchFamily="2" charset="2"/>
              <a:buChar char="v"/>
            </a:pPr>
            <a:r>
              <a:rPr lang="de-DE" sz="2000" dirty="0" err="1"/>
              <a:t>apok</a:t>
            </a:r>
            <a:r>
              <a:rPr lang="de-DE" sz="2000" dirty="0"/>
              <a:t>. Texte</a:t>
            </a:r>
          </a:p>
          <a:p>
            <a:pPr marL="342900" indent="-342900">
              <a:buFont typeface="Wingdings" pitchFamily="2" charset="2"/>
              <a:buChar char="v"/>
            </a:pPr>
            <a:r>
              <a:rPr lang="de-DE" sz="2000" dirty="0"/>
              <a:t>Prophetie</a:t>
            </a:r>
          </a:p>
          <a:p>
            <a:pPr marL="342900" indent="-342900">
              <a:buFont typeface="Wingdings" pitchFamily="2" charset="2"/>
              <a:buChar char="v"/>
            </a:pPr>
            <a:r>
              <a:rPr lang="de-DE" sz="2000" b="1" dirty="0"/>
              <a:t> …</a:t>
            </a:r>
          </a:p>
        </p:txBody>
      </p:sp>
      <p:sp>
        <p:nvSpPr>
          <p:cNvPr id="4100" name="Rectangle 6"/>
          <p:cNvSpPr>
            <a:spLocks noChangeArrowheads="1"/>
          </p:cNvSpPr>
          <p:nvPr/>
        </p:nvSpPr>
        <p:spPr bwMode="auto">
          <a:xfrm>
            <a:off x="2819400" y="646113"/>
            <a:ext cx="2870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1.2. Art des Textes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A51BF-F37E-4A8D-95C0-D034341B3302}" type="slidenum">
              <a:rPr lang="de-DE"/>
              <a:pPr eaLnBrk="1" hangingPunct="1"/>
              <a:t>30</a:t>
            </a:fld>
            <a:endParaRPr lang="de-DE"/>
          </a:p>
        </p:txBody>
      </p:sp>
      <p:pic>
        <p:nvPicPr>
          <p:cNvPr id="27651"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2888"/>
            <a:ext cx="6413500" cy="846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04C954-EA43-40BF-804E-AB54E0C60839}" type="slidenum">
              <a:rPr lang="de-DE"/>
              <a:pPr eaLnBrk="1" hangingPunct="1"/>
              <a:t>31</a:t>
            </a:fld>
            <a:endParaRPr lang="de-DE"/>
          </a:p>
        </p:txBody>
      </p:sp>
      <p:sp>
        <p:nvSpPr>
          <p:cNvPr id="8"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a:t>3.1.   Textverfremdung</a:t>
            </a:r>
          </a:p>
          <a:p>
            <a:pPr algn="just"/>
            <a:r>
              <a:rPr lang="de-DE" sz="2400" b="1"/>
              <a:t>3.2.   Anspiel schreiben</a:t>
            </a:r>
          </a:p>
          <a:p>
            <a:pPr algn="just"/>
            <a:r>
              <a:rPr lang="de-DE" sz="2400" b="1"/>
              <a:t>3.3.   Übertragung und Neufassung</a:t>
            </a:r>
          </a:p>
          <a:p>
            <a:pPr algn="just"/>
            <a:r>
              <a:rPr lang="de-DE" sz="2400" b="1"/>
              <a:t>3.4.   Bilder</a:t>
            </a:r>
          </a:p>
          <a:p>
            <a:pPr algn="just"/>
            <a:r>
              <a:rPr lang="de-DE" sz="2400" b="1"/>
              <a:t>3.5.   Antwortbrief</a:t>
            </a:r>
          </a:p>
          <a:p>
            <a:pPr algn="just"/>
            <a:r>
              <a:rPr lang="de-DE" sz="2400" b="1"/>
              <a:t>3.6.   Gerichtsverhandlung</a:t>
            </a:r>
          </a:p>
          <a:p>
            <a:pPr algn="just"/>
            <a:r>
              <a:rPr lang="de-DE" sz="2400" b="1"/>
              <a:t>3.7.   Collage erstellen</a:t>
            </a:r>
          </a:p>
          <a:p>
            <a:pPr algn="just"/>
            <a:r>
              <a:rPr lang="de-DE" sz="2400" b="1"/>
              <a:t>3.8.   Fotostory</a:t>
            </a:r>
          </a:p>
          <a:p>
            <a:pPr algn="just"/>
            <a:r>
              <a:rPr lang="de-DE" sz="2400" b="1"/>
              <a:t>3.9.   Dramatisches Lesen</a:t>
            </a:r>
          </a:p>
          <a:p>
            <a:pPr algn="just"/>
            <a:endParaRPr lang="de-DE" sz="2400" b="1"/>
          </a:p>
          <a:p>
            <a:pPr algn="just"/>
            <a:endParaRPr lang="de-DE" sz="2400" b="1"/>
          </a:p>
        </p:txBody>
      </p:sp>
      <p:sp>
        <p:nvSpPr>
          <p:cNvPr id="28676" name="Rectangle 6"/>
          <p:cNvSpPr>
            <a:spLocks noChangeArrowheads="1"/>
          </p:cNvSpPr>
          <p:nvPr/>
        </p:nvSpPr>
        <p:spPr bwMode="auto">
          <a:xfrm>
            <a:off x="198438" y="395288"/>
            <a:ext cx="8766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3. Besondere Zugänge für besondere Texte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64D836-C9F8-42EA-9340-98DB5053FEE7}" type="slidenum">
              <a:rPr lang="de-DE"/>
              <a:pPr eaLnBrk="1" hangingPunct="1"/>
              <a:t>32</a:t>
            </a:fld>
            <a:endParaRPr lang="de-DE"/>
          </a:p>
        </p:txBody>
      </p:sp>
      <p:sp>
        <p:nvSpPr>
          <p:cNvPr id="29699"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a:t>3.1.   Textverfremdung</a:t>
            </a:r>
          </a:p>
          <a:p>
            <a:pPr algn="just"/>
            <a:r>
              <a:rPr lang="de-DE" sz="2400" b="1"/>
              <a:t>3.2.   Anspiel schreiben</a:t>
            </a:r>
          </a:p>
          <a:p>
            <a:pPr algn="just"/>
            <a:r>
              <a:rPr lang="de-DE" sz="2400" b="1"/>
              <a:t>3.3.   Übertragung und Neufassung</a:t>
            </a:r>
          </a:p>
          <a:p>
            <a:pPr algn="just"/>
            <a:r>
              <a:rPr lang="de-DE" sz="2400" b="1"/>
              <a:t>3.4.   Bilder</a:t>
            </a:r>
          </a:p>
          <a:p>
            <a:pPr algn="just"/>
            <a:r>
              <a:rPr lang="de-DE" sz="2400" b="1"/>
              <a:t>3.5.   Antwortbrief</a:t>
            </a:r>
          </a:p>
          <a:p>
            <a:pPr algn="just"/>
            <a:r>
              <a:rPr lang="de-DE" sz="2400" b="1"/>
              <a:t>3.6.   Gerichtsverhandlung</a:t>
            </a:r>
          </a:p>
          <a:p>
            <a:pPr algn="just"/>
            <a:r>
              <a:rPr lang="de-DE" sz="2400" b="1"/>
              <a:t>3.7.   Collage erstellen</a:t>
            </a:r>
          </a:p>
          <a:p>
            <a:pPr algn="just"/>
            <a:r>
              <a:rPr lang="de-DE" sz="2400" b="1"/>
              <a:t>3.8.   Fotostory</a:t>
            </a:r>
          </a:p>
          <a:p>
            <a:pPr algn="just"/>
            <a:r>
              <a:rPr lang="de-DE" sz="2400" b="1"/>
              <a:t>3.9.   Dramatisches Lesen</a:t>
            </a:r>
          </a:p>
          <a:p>
            <a:pPr algn="just"/>
            <a:r>
              <a:rPr lang="de-DE" sz="2400" b="1"/>
              <a:t>3.10. Biographisches Arbeiten</a:t>
            </a:r>
          </a:p>
          <a:p>
            <a:pPr algn="just"/>
            <a:endParaRPr lang="de-DE" sz="2400" b="1"/>
          </a:p>
          <a:p>
            <a:pPr algn="just"/>
            <a:endParaRPr lang="de-DE" sz="2400" b="1"/>
          </a:p>
        </p:txBody>
      </p:sp>
      <p:sp>
        <p:nvSpPr>
          <p:cNvPr id="29700" name="Rectangle 6"/>
          <p:cNvSpPr>
            <a:spLocks noChangeArrowheads="1"/>
          </p:cNvSpPr>
          <p:nvPr/>
        </p:nvSpPr>
        <p:spPr bwMode="auto">
          <a:xfrm>
            <a:off x="198438" y="395288"/>
            <a:ext cx="8766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3. Besondere Zugänge für besondere Texte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5"/>
          <p:cNvSpPr/>
          <p:nvPr/>
        </p:nvSpPr>
        <p:spPr>
          <a:xfrm>
            <a:off x="250825" y="1628775"/>
            <a:ext cx="8736013" cy="3529013"/>
          </a:xfrm>
          <a:custGeom>
            <a:avLst/>
            <a:gdLst>
              <a:gd name="connsiteX0" fmla="*/ 0 w 7680960"/>
              <a:gd name="connsiteY0" fmla="*/ 0 h 1726387"/>
              <a:gd name="connsiteX1" fmla="*/ 1002182 w 7680960"/>
              <a:gd name="connsiteY1" fmla="*/ 1675181 h 1726387"/>
              <a:gd name="connsiteX2" fmla="*/ 1894636 w 7680960"/>
              <a:gd name="connsiteY2" fmla="*/ 234086 h 1726387"/>
              <a:gd name="connsiteX3" fmla="*/ 2501798 w 7680960"/>
              <a:gd name="connsiteY3" fmla="*/ 1726387 h 1726387"/>
              <a:gd name="connsiteX4" fmla="*/ 3591763 w 7680960"/>
              <a:gd name="connsiteY4" fmla="*/ 234086 h 1726387"/>
              <a:gd name="connsiteX5" fmla="*/ 4542739 w 7680960"/>
              <a:gd name="connsiteY5" fmla="*/ 1667865 h 1726387"/>
              <a:gd name="connsiteX6" fmla="*/ 5069433 w 7680960"/>
              <a:gd name="connsiteY6" fmla="*/ 175565 h 1726387"/>
              <a:gd name="connsiteX7" fmla="*/ 5427878 w 7680960"/>
              <a:gd name="connsiteY7" fmla="*/ 1711757 h 1726387"/>
              <a:gd name="connsiteX8" fmla="*/ 6942124 w 7680960"/>
              <a:gd name="connsiteY8" fmla="*/ 453542 h 1726387"/>
              <a:gd name="connsiteX9" fmla="*/ 7680960 w 7680960"/>
              <a:gd name="connsiteY9" fmla="*/ 512064 h 1726387"/>
              <a:gd name="connsiteX0" fmla="*/ 0 w 7706970"/>
              <a:gd name="connsiteY0" fmla="*/ 0 h 1726387"/>
              <a:gd name="connsiteX1" fmla="*/ 1002182 w 7706970"/>
              <a:gd name="connsiteY1" fmla="*/ 1675181 h 1726387"/>
              <a:gd name="connsiteX2" fmla="*/ 1894636 w 7706970"/>
              <a:gd name="connsiteY2" fmla="*/ 234086 h 1726387"/>
              <a:gd name="connsiteX3" fmla="*/ 2501798 w 7706970"/>
              <a:gd name="connsiteY3" fmla="*/ 1726387 h 1726387"/>
              <a:gd name="connsiteX4" fmla="*/ 3591763 w 7706970"/>
              <a:gd name="connsiteY4" fmla="*/ 234086 h 1726387"/>
              <a:gd name="connsiteX5" fmla="*/ 4542739 w 7706970"/>
              <a:gd name="connsiteY5" fmla="*/ 1667865 h 1726387"/>
              <a:gd name="connsiteX6" fmla="*/ 5069433 w 7706970"/>
              <a:gd name="connsiteY6" fmla="*/ 175565 h 1726387"/>
              <a:gd name="connsiteX7" fmla="*/ 5427878 w 7706970"/>
              <a:gd name="connsiteY7" fmla="*/ 1711757 h 1726387"/>
              <a:gd name="connsiteX8" fmla="*/ 6942124 w 7706970"/>
              <a:gd name="connsiteY8" fmla="*/ 453542 h 1726387"/>
              <a:gd name="connsiteX9" fmla="*/ 7706970 w 7706970"/>
              <a:gd name="connsiteY9" fmla="*/ 534010 h 1726387"/>
              <a:gd name="connsiteX0" fmla="*/ 0 w 7707060"/>
              <a:gd name="connsiteY0" fmla="*/ 0 h 1726387"/>
              <a:gd name="connsiteX1" fmla="*/ 1002182 w 7707060"/>
              <a:gd name="connsiteY1" fmla="*/ 1675181 h 1726387"/>
              <a:gd name="connsiteX2" fmla="*/ 1894636 w 7707060"/>
              <a:gd name="connsiteY2" fmla="*/ 234086 h 1726387"/>
              <a:gd name="connsiteX3" fmla="*/ 2501798 w 7707060"/>
              <a:gd name="connsiteY3" fmla="*/ 1726387 h 1726387"/>
              <a:gd name="connsiteX4" fmla="*/ 3591763 w 7707060"/>
              <a:gd name="connsiteY4" fmla="*/ 234086 h 1726387"/>
              <a:gd name="connsiteX5" fmla="*/ 4542739 w 7707060"/>
              <a:gd name="connsiteY5" fmla="*/ 1667865 h 1726387"/>
              <a:gd name="connsiteX6" fmla="*/ 5069433 w 7707060"/>
              <a:gd name="connsiteY6" fmla="*/ 175565 h 1726387"/>
              <a:gd name="connsiteX7" fmla="*/ 5427878 w 7707060"/>
              <a:gd name="connsiteY7" fmla="*/ 1711757 h 1726387"/>
              <a:gd name="connsiteX8" fmla="*/ 6942124 w 7707060"/>
              <a:gd name="connsiteY8" fmla="*/ 453542 h 1726387"/>
              <a:gd name="connsiteX9" fmla="*/ 7706970 w 7707060"/>
              <a:gd name="connsiteY9" fmla="*/ 534010 h 1726387"/>
              <a:gd name="connsiteX0" fmla="*/ 0 w 7759071"/>
              <a:gd name="connsiteY0" fmla="*/ 0 h 1726387"/>
              <a:gd name="connsiteX1" fmla="*/ 1002182 w 7759071"/>
              <a:gd name="connsiteY1" fmla="*/ 1675181 h 1726387"/>
              <a:gd name="connsiteX2" fmla="*/ 1894636 w 7759071"/>
              <a:gd name="connsiteY2" fmla="*/ 234086 h 1726387"/>
              <a:gd name="connsiteX3" fmla="*/ 2501798 w 7759071"/>
              <a:gd name="connsiteY3" fmla="*/ 1726387 h 1726387"/>
              <a:gd name="connsiteX4" fmla="*/ 3591763 w 7759071"/>
              <a:gd name="connsiteY4" fmla="*/ 234086 h 1726387"/>
              <a:gd name="connsiteX5" fmla="*/ 4542739 w 7759071"/>
              <a:gd name="connsiteY5" fmla="*/ 1667865 h 1726387"/>
              <a:gd name="connsiteX6" fmla="*/ 5069433 w 7759071"/>
              <a:gd name="connsiteY6" fmla="*/ 175565 h 1726387"/>
              <a:gd name="connsiteX7" fmla="*/ 5427878 w 7759071"/>
              <a:gd name="connsiteY7" fmla="*/ 1711757 h 1726387"/>
              <a:gd name="connsiteX8" fmla="*/ 6942124 w 7759071"/>
              <a:gd name="connsiteY8" fmla="*/ 453542 h 1726387"/>
              <a:gd name="connsiteX9" fmla="*/ 7758990 w 7759071"/>
              <a:gd name="connsiteY9" fmla="*/ 285293 h 1726387"/>
              <a:gd name="connsiteX0" fmla="*/ 0 w 7758990"/>
              <a:gd name="connsiteY0" fmla="*/ 0 h 1726387"/>
              <a:gd name="connsiteX1" fmla="*/ 1002182 w 7758990"/>
              <a:gd name="connsiteY1" fmla="*/ 1675181 h 1726387"/>
              <a:gd name="connsiteX2" fmla="*/ 1894636 w 7758990"/>
              <a:gd name="connsiteY2" fmla="*/ 234086 h 1726387"/>
              <a:gd name="connsiteX3" fmla="*/ 2501798 w 7758990"/>
              <a:gd name="connsiteY3" fmla="*/ 1726387 h 1726387"/>
              <a:gd name="connsiteX4" fmla="*/ 3591763 w 7758990"/>
              <a:gd name="connsiteY4" fmla="*/ 234086 h 1726387"/>
              <a:gd name="connsiteX5" fmla="*/ 4542739 w 7758990"/>
              <a:gd name="connsiteY5" fmla="*/ 1667865 h 1726387"/>
              <a:gd name="connsiteX6" fmla="*/ 5069433 w 7758990"/>
              <a:gd name="connsiteY6" fmla="*/ 175565 h 1726387"/>
              <a:gd name="connsiteX7" fmla="*/ 5427878 w 7758990"/>
              <a:gd name="connsiteY7" fmla="*/ 1711757 h 1726387"/>
              <a:gd name="connsiteX8" fmla="*/ 6942124 w 7758990"/>
              <a:gd name="connsiteY8" fmla="*/ 453542 h 1726387"/>
              <a:gd name="connsiteX9" fmla="*/ 7758990 w 7758990"/>
              <a:gd name="connsiteY9" fmla="*/ 285293 h 1726387"/>
              <a:gd name="connsiteX0" fmla="*/ 0 w 7765492"/>
              <a:gd name="connsiteY0" fmla="*/ 0 h 1726387"/>
              <a:gd name="connsiteX1" fmla="*/ 1002182 w 7765492"/>
              <a:gd name="connsiteY1" fmla="*/ 1675181 h 1726387"/>
              <a:gd name="connsiteX2" fmla="*/ 1894636 w 7765492"/>
              <a:gd name="connsiteY2" fmla="*/ 234086 h 1726387"/>
              <a:gd name="connsiteX3" fmla="*/ 2501798 w 7765492"/>
              <a:gd name="connsiteY3" fmla="*/ 1726387 h 1726387"/>
              <a:gd name="connsiteX4" fmla="*/ 3591763 w 7765492"/>
              <a:gd name="connsiteY4" fmla="*/ 234086 h 1726387"/>
              <a:gd name="connsiteX5" fmla="*/ 4542739 w 7765492"/>
              <a:gd name="connsiteY5" fmla="*/ 1667865 h 1726387"/>
              <a:gd name="connsiteX6" fmla="*/ 5069433 w 7765492"/>
              <a:gd name="connsiteY6" fmla="*/ 175565 h 1726387"/>
              <a:gd name="connsiteX7" fmla="*/ 5427878 w 7765492"/>
              <a:gd name="connsiteY7" fmla="*/ 1711757 h 1726387"/>
              <a:gd name="connsiteX8" fmla="*/ 6942124 w 7765492"/>
              <a:gd name="connsiteY8" fmla="*/ 453542 h 1726387"/>
              <a:gd name="connsiteX9" fmla="*/ 7765492 w 7765492"/>
              <a:gd name="connsiteY9" fmla="*/ 256033 h 1726387"/>
              <a:gd name="connsiteX0" fmla="*/ 0 w 7765492"/>
              <a:gd name="connsiteY0" fmla="*/ 0 h 1726387"/>
              <a:gd name="connsiteX1" fmla="*/ 1002182 w 7765492"/>
              <a:gd name="connsiteY1" fmla="*/ 1675181 h 1726387"/>
              <a:gd name="connsiteX2" fmla="*/ 1894636 w 7765492"/>
              <a:gd name="connsiteY2" fmla="*/ 234086 h 1726387"/>
              <a:gd name="connsiteX3" fmla="*/ 2501798 w 7765492"/>
              <a:gd name="connsiteY3" fmla="*/ 1726387 h 1726387"/>
              <a:gd name="connsiteX4" fmla="*/ 3591763 w 7765492"/>
              <a:gd name="connsiteY4" fmla="*/ 234086 h 1726387"/>
              <a:gd name="connsiteX5" fmla="*/ 4542739 w 7765492"/>
              <a:gd name="connsiteY5" fmla="*/ 1667865 h 1726387"/>
              <a:gd name="connsiteX6" fmla="*/ 5069433 w 7765492"/>
              <a:gd name="connsiteY6" fmla="*/ 175565 h 1726387"/>
              <a:gd name="connsiteX7" fmla="*/ 5427878 w 7765492"/>
              <a:gd name="connsiteY7" fmla="*/ 1711757 h 1726387"/>
              <a:gd name="connsiteX8" fmla="*/ 6942124 w 7765492"/>
              <a:gd name="connsiteY8" fmla="*/ 453542 h 1726387"/>
              <a:gd name="connsiteX9" fmla="*/ 7765492 w 7765492"/>
              <a:gd name="connsiteY9" fmla="*/ 256033 h 17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5492" h="1726387">
                <a:moveTo>
                  <a:pt x="0" y="0"/>
                </a:moveTo>
                <a:cubicBezTo>
                  <a:pt x="343204" y="818083"/>
                  <a:pt x="686409" y="1636167"/>
                  <a:pt x="1002182" y="1675181"/>
                </a:cubicBezTo>
                <a:cubicBezTo>
                  <a:pt x="1317955" y="1714195"/>
                  <a:pt x="1644700" y="225552"/>
                  <a:pt x="1894636" y="234086"/>
                </a:cubicBezTo>
                <a:cubicBezTo>
                  <a:pt x="2144572" y="242620"/>
                  <a:pt x="2218944" y="1726387"/>
                  <a:pt x="2501798" y="1726387"/>
                </a:cubicBezTo>
                <a:cubicBezTo>
                  <a:pt x="2784652" y="1726387"/>
                  <a:pt x="3251606" y="243840"/>
                  <a:pt x="3591763" y="234086"/>
                </a:cubicBezTo>
                <a:cubicBezTo>
                  <a:pt x="3931920" y="224332"/>
                  <a:pt x="4296461" y="1677619"/>
                  <a:pt x="4542739" y="1667865"/>
                </a:cubicBezTo>
                <a:cubicBezTo>
                  <a:pt x="4789017" y="1658112"/>
                  <a:pt x="4921910" y="168250"/>
                  <a:pt x="5069433" y="175565"/>
                </a:cubicBezTo>
                <a:cubicBezTo>
                  <a:pt x="5216956" y="182880"/>
                  <a:pt x="5115763" y="1665428"/>
                  <a:pt x="5427878" y="1711757"/>
                </a:cubicBezTo>
                <a:cubicBezTo>
                  <a:pt x="5739993" y="1758086"/>
                  <a:pt x="6552522" y="696163"/>
                  <a:pt x="6942124" y="453542"/>
                </a:cubicBezTo>
                <a:cubicBezTo>
                  <a:pt x="7331726" y="210921"/>
                  <a:pt x="7544816" y="273100"/>
                  <a:pt x="7765492" y="256033"/>
                </a:cubicBezTo>
              </a:path>
            </a:pathLst>
          </a:custGeom>
          <a:noFill/>
          <a:effectLst>
            <a:outerShdw blurRad="76200" dir="18900000" sy="23000" kx="-12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p:nvPr/>
        </p:nvSpPr>
        <p:spPr>
          <a:xfrm>
            <a:off x="195263" y="2857500"/>
            <a:ext cx="863600" cy="339725"/>
          </a:xfrm>
          <a:prstGeom prst="rect">
            <a:avLst/>
          </a:prstGeom>
          <a:solidFill>
            <a:schemeClr val="bg1">
              <a:lumMod val="65000"/>
              <a:alpha val="50000"/>
            </a:schemeClr>
          </a:solidFill>
        </p:spPr>
        <p:txBody>
          <a:bodyPr>
            <a:spAutoFit/>
          </a:bodyPr>
          <a:lstStyle/>
          <a:p>
            <a:pPr>
              <a:defRPr/>
            </a:pPr>
            <a:r>
              <a:rPr lang="de-DE" sz="1600" dirty="0"/>
              <a:t>Betrug</a:t>
            </a:r>
          </a:p>
        </p:txBody>
      </p:sp>
      <p:sp>
        <p:nvSpPr>
          <p:cNvPr id="8" name="Textfeld 7"/>
          <p:cNvSpPr txBox="1"/>
          <p:nvPr/>
        </p:nvSpPr>
        <p:spPr>
          <a:xfrm>
            <a:off x="358775" y="3898900"/>
            <a:ext cx="863600" cy="338138"/>
          </a:xfrm>
          <a:prstGeom prst="rect">
            <a:avLst/>
          </a:prstGeom>
          <a:solidFill>
            <a:schemeClr val="bg1">
              <a:lumMod val="65000"/>
              <a:alpha val="50000"/>
            </a:schemeClr>
          </a:solidFill>
        </p:spPr>
        <p:txBody>
          <a:bodyPr>
            <a:spAutoFit/>
          </a:bodyPr>
          <a:lstStyle/>
          <a:p>
            <a:pPr>
              <a:defRPr/>
            </a:pPr>
            <a:r>
              <a:rPr lang="de-DE" sz="1600" dirty="0"/>
              <a:t>Betrug</a:t>
            </a:r>
          </a:p>
        </p:txBody>
      </p:sp>
      <p:sp>
        <p:nvSpPr>
          <p:cNvPr id="9" name="Textfeld 8"/>
          <p:cNvSpPr txBox="1"/>
          <p:nvPr/>
        </p:nvSpPr>
        <p:spPr>
          <a:xfrm>
            <a:off x="4619625" y="3348038"/>
            <a:ext cx="692150" cy="338137"/>
          </a:xfrm>
          <a:prstGeom prst="rect">
            <a:avLst/>
          </a:prstGeom>
          <a:solidFill>
            <a:schemeClr val="bg1">
              <a:lumMod val="65000"/>
              <a:alpha val="50000"/>
            </a:schemeClr>
          </a:solidFill>
        </p:spPr>
        <p:txBody>
          <a:bodyPr>
            <a:spAutoFit/>
          </a:bodyPr>
          <a:lstStyle/>
          <a:p>
            <a:pPr>
              <a:defRPr/>
            </a:pPr>
            <a:r>
              <a:rPr lang="de-DE" sz="1600" dirty="0"/>
              <a:t>Dina</a:t>
            </a:r>
          </a:p>
        </p:txBody>
      </p:sp>
      <p:sp>
        <p:nvSpPr>
          <p:cNvPr id="10" name="Textfeld 9"/>
          <p:cNvSpPr txBox="1"/>
          <p:nvPr/>
        </p:nvSpPr>
        <p:spPr>
          <a:xfrm>
            <a:off x="4410075" y="4483100"/>
            <a:ext cx="1169988" cy="339725"/>
          </a:xfrm>
          <a:prstGeom prst="rect">
            <a:avLst/>
          </a:prstGeom>
          <a:solidFill>
            <a:schemeClr val="bg1">
              <a:lumMod val="65000"/>
              <a:alpha val="50000"/>
            </a:schemeClr>
          </a:solidFill>
        </p:spPr>
        <p:txBody>
          <a:bodyPr>
            <a:spAutoFit/>
          </a:bodyPr>
          <a:lstStyle/>
          <a:p>
            <a:pPr>
              <a:defRPr/>
            </a:pPr>
            <a:r>
              <a:rPr lang="de-DE" sz="1600" dirty="0"/>
              <a:t>Massaker</a:t>
            </a:r>
          </a:p>
        </p:txBody>
      </p:sp>
      <p:sp>
        <p:nvSpPr>
          <p:cNvPr id="11" name="Textfeld 10"/>
          <p:cNvSpPr txBox="1"/>
          <p:nvPr/>
        </p:nvSpPr>
        <p:spPr>
          <a:xfrm>
            <a:off x="5311775" y="1603375"/>
            <a:ext cx="1201738" cy="339725"/>
          </a:xfrm>
          <a:prstGeom prst="rect">
            <a:avLst/>
          </a:prstGeom>
          <a:solidFill>
            <a:schemeClr val="bg1">
              <a:lumMod val="65000"/>
              <a:alpha val="50000"/>
            </a:schemeClr>
          </a:solidFill>
        </p:spPr>
        <p:txBody>
          <a:bodyPr>
            <a:spAutoFit/>
          </a:bodyPr>
          <a:lstStyle/>
          <a:p>
            <a:pPr>
              <a:defRPr/>
            </a:pPr>
            <a:r>
              <a:rPr lang="de-DE" sz="1600" dirty="0"/>
              <a:t>Erinnerung</a:t>
            </a:r>
          </a:p>
        </p:txBody>
      </p:sp>
      <p:sp>
        <p:nvSpPr>
          <p:cNvPr id="12" name="Textfeld 11"/>
          <p:cNvSpPr txBox="1"/>
          <p:nvPr/>
        </p:nvSpPr>
        <p:spPr>
          <a:xfrm>
            <a:off x="5795963" y="3298825"/>
            <a:ext cx="936625" cy="584200"/>
          </a:xfrm>
          <a:prstGeom prst="rect">
            <a:avLst/>
          </a:prstGeom>
          <a:solidFill>
            <a:schemeClr val="bg1">
              <a:lumMod val="65000"/>
              <a:alpha val="50000"/>
            </a:schemeClr>
          </a:solidFill>
        </p:spPr>
        <p:txBody>
          <a:bodyPr>
            <a:spAutoFit/>
          </a:bodyPr>
          <a:lstStyle/>
          <a:p>
            <a:pPr>
              <a:defRPr/>
            </a:pPr>
            <a:r>
              <a:rPr lang="de-DE" sz="1600" dirty="0"/>
              <a:t>Josef verkauft</a:t>
            </a:r>
          </a:p>
        </p:txBody>
      </p:sp>
      <p:sp>
        <p:nvSpPr>
          <p:cNvPr id="13" name="Textfeld 12"/>
          <p:cNvSpPr txBox="1"/>
          <p:nvPr/>
        </p:nvSpPr>
        <p:spPr>
          <a:xfrm>
            <a:off x="6513513" y="4805363"/>
            <a:ext cx="863600" cy="338137"/>
          </a:xfrm>
          <a:prstGeom prst="rect">
            <a:avLst/>
          </a:prstGeom>
          <a:solidFill>
            <a:schemeClr val="bg1">
              <a:lumMod val="65000"/>
              <a:alpha val="50000"/>
            </a:schemeClr>
          </a:solidFill>
        </p:spPr>
        <p:txBody>
          <a:bodyPr>
            <a:spAutoFit/>
          </a:bodyPr>
          <a:lstStyle/>
          <a:p>
            <a:pPr>
              <a:defRPr/>
            </a:pPr>
            <a:r>
              <a:rPr lang="de-DE" sz="1600" dirty="0"/>
              <a:t>Tamar</a:t>
            </a:r>
          </a:p>
        </p:txBody>
      </p:sp>
      <p:sp>
        <p:nvSpPr>
          <p:cNvPr id="14" name="Textfeld 13"/>
          <p:cNvSpPr txBox="1"/>
          <p:nvPr/>
        </p:nvSpPr>
        <p:spPr>
          <a:xfrm>
            <a:off x="6945313" y="3605213"/>
            <a:ext cx="1079500" cy="585787"/>
          </a:xfrm>
          <a:prstGeom prst="rect">
            <a:avLst/>
          </a:prstGeom>
          <a:solidFill>
            <a:schemeClr val="bg1">
              <a:lumMod val="65000"/>
              <a:alpha val="50000"/>
            </a:schemeClr>
          </a:solidFill>
        </p:spPr>
        <p:txBody>
          <a:bodyPr>
            <a:spAutoFit/>
          </a:bodyPr>
          <a:lstStyle/>
          <a:p>
            <a:pPr>
              <a:defRPr/>
            </a:pPr>
            <a:r>
              <a:rPr lang="de-DE" sz="1600" dirty="0"/>
              <a:t>Ruf nach Ägypten</a:t>
            </a:r>
          </a:p>
        </p:txBody>
      </p:sp>
      <p:sp>
        <p:nvSpPr>
          <p:cNvPr id="15" name="Textfeld 14"/>
          <p:cNvSpPr txBox="1"/>
          <p:nvPr/>
        </p:nvSpPr>
        <p:spPr>
          <a:xfrm>
            <a:off x="7353300" y="2689225"/>
            <a:ext cx="865188" cy="338138"/>
          </a:xfrm>
          <a:prstGeom prst="rect">
            <a:avLst/>
          </a:prstGeom>
          <a:solidFill>
            <a:schemeClr val="bg1">
              <a:lumMod val="65000"/>
              <a:alpha val="50000"/>
            </a:schemeClr>
          </a:solidFill>
        </p:spPr>
        <p:txBody>
          <a:bodyPr>
            <a:spAutoFit/>
          </a:bodyPr>
          <a:lstStyle/>
          <a:p>
            <a:pPr>
              <a:defRPr/>
            </a:pPr>
            <a:r>
              <a:rPr lang="de-DE" sz="1600" dirty="0"/>
              <a:t>Segen</a:t>
            </a:r>
          </a:p>
        </p:txBody>
      </p:sp>
      <p:sp>
        <p:nvSpPr>
          <p:cNvPr id="16" name="Textfeld 15"/>
          <p:cNvSpPr txBox="1"/>
          <p:nvPr/>
        </p:nvSpPr>
        <p:spPr>
          <a:xfrm>
            <a:off x="7885113" y="1674813"/>
            <a:ext cx="1258887" cy="339725"/>
          </a:xfrm>
          <a:prstGeom prst="rect">
            <a:avLst/>
          </a:prstGeom>
          <a:solidFill>
            <a:schemeClr val="bg1">
              <a:lumMod val="65000"/>
              <a:alpha val="50000"/>
            </a:schemeClr>
          </a:solidFill>
        </p:spPr>
        <p:txBody>
          <a:bodyPr>
            <a:spAutoFit/>
          </a:bodyPr>
          <a:lstStyle/>
          <a:p>
            <a:pPr>
              <a:defRPr/>
            </a:pPr>
            <a:r>
              <a:rPr lang="de-DE" sz="1600" dirty="0"/>
              <a:t>Prophetie?</a:t>
            </a:r>
          </a:p>
        </p:txBody>
      </p:sp>
      <p:sp>
        <p:nvSpPr>
          <p:cNvPr id="17" name="Textfeld 16"/>
          <p:cNvSpPr txBox="1"/>
          <p:nvPr/>
        </p:nvSpPr>
        <p:spPr>
          <a:xfrm>
            <a:off x="3179763" y="3348038"/>
            <a:ext cx="863600" cy="338137"/>
          </a:xfrm>
          <a:prstGeom prst="rect">
            <a:avLst/>
          </a:prstGeom>
          <a:solidFill>
            <a:schemeClr val="bg1">
              <a:lumMod val="65000"/>
              <a:alpha val="50000"/>
            </a:schemeClr>
          </a:solidFill>
        </p:spPr>
        <p:txBody>
          <a:bodyPr>
            <a:spAutoFit/>
          </a:bodyPr>
          <a:lstStyle/>
          <a:p>
            <a:pPr>
              <a:defRPr/>
            </a:pPr>
            <a:r>
              <a:rPr lang="de-DE" sz="1600" dirty="0"/>
              <a:t>Engel</a:t>
            </a:r>
          </a:p>
        </p:txBody>
      </p:sp>
      <p:sp>
        <p:nvSpPr>
          <p:cNvPr id="18" name="Textfeld 17"/>
          <p:cNvSpPr txBox="1"/>
          <p:nvPr/>
        </p:nvSpPr>
        <p:spPr>
          <a:xfrm>
            <a:off x="3106738" y="4048125"/>
            <a:ext cx="1130300" cy="338138"/>
          </a:xfrm>
          <a:prstGeom prst="rect">
            <a:avLst/>
          </a:prstGeom>
          <a:solidFill>
            <a:schemeClr val="bg1">
              <a:lumMod val="65000"/>
              <a:alpha val="50000"/>
            </a:schemeClr>
          </a:solidFill>
        </p:spPr>
        <p:txBody>
          <a:bodyPr>
            <a:spAutoFit/>
          </a:bodyPr>
          <a:lstStyle/>
          <a:p>
            <a:pPr>
              <a:defRPr/>
            </a:pPr>
            <a:r>
              <a:rPr lang="de-DE" sz="1600" dirty="0"/>
              <a:t>Rückkehr</a:t>
            </a:r>
          </a:p>
        </p:txBody>
      </p:sp>
      <p:sp>
        <p:nvSpPr>
          <p:cNvPr id="19" name="Textfeld 18"/>
          <p:cNvSpPr txBox="1"/>
          <p:nvPr/>
        </p:nvSpPr>
        <p:spPr>
          <a:xfrm>
            <a:off x="3155950" y="4635500"/>
            <a:ext cx="1230313" cy="339725"/>
          </a:xfrm>
          <a:prstGeom prst="rect">
            <a:avLst/>
          </a:prstGeom>
          <a:solidFill>
            <a:schemeClr val="bg1">
              <a:lumMod val="65000"/>
              <a:alpha val="50000"/>
            </a:schemeClr>
          </a:solidFill>
        </p:spPr>
        <p:txBody>
          <a:bodyPr>
            <a:spAutoFit/>
          </a:bodyPr>
          <a:lstStyle/>
          <a:p>
            <a:pPr>
              <a:defRPr/>
            </a:pPr>
            <a:r>
              <a:rPr lang="de-DE" sz="1600" dirty="0"/>
              <a:t>Eifersucht</a:t>
            </a:r>
          </a:p>
        </p:txBody>
      </p:sp>
      <p:sp>
        <p:nvSpPr>
          <p:cNvPr id="20" name="Textfeld 19"/>
          <p:cNvSpPr txBox="1"/>
          <p:nvPr/>
        </p:nvSpPr>
        <p:spPr>
          <a:xfrm>
            <a:off x="2100263" y="4221163"/>
            <a:ext cx="865187" cy="584200"/>
          </a:xfrm>
          <a:prstGeom prst="rect">
            <a:avLst/>
          </a:prstGeom>
          <a:solidFill>
            <a:schemeClr val="bg1">
              <a:lumMod val="65000"/>
              <a:alpha val="50000"/>
            </a:schemeClr>
          </a:solidFill>
        </p:spPr>
        <p:txBody>
          <a:bodyPr>
            <a:spAutoFit/>
          </a:bodyPr>
          <a:lstStyle/>
          <a:p>
            <a:pPr>
              <a:defRPr/>
            </a:pPr>
            <a:r>
              <a:rPr lang="de-DE" sz="1600" dirty="0"/>
              <a:t>Ehe-betrug</a:t>
            </a:r>
          </a:p>
        </p:txBody>
      </p:sp>
      <p:sp>
        <p:nvSpPr>
          <p:cNvPr id="21" name="Textfeld 20"/>
          <p:cNvSpPr txBox="1"/>
          <p:nvPr/>
        </p:nvSpPr>
        <p:spPr>
          <a:xfrm>
            <a:off x="1979613" y="1844675"/>
            <a:ext cx="863600" cy="338138"/>
          </a:xfrm>
          <a:prstGeom prst="rect">
            <a:avLst/>
          </a:prstGeom>
          <a:solidFill>
            <a:schemeClr val="bg1">
              <a:lumMod val="65000"/>
              <a:alpha val="50000"/>
            </a:schemeClr>
          </a:solidFill>
        </p:spPr>
        <p:txBody>
          <a:bodyPr>
            <a:spAutoFit/>
          </a:bodyPr>
          <a:lstStyle/>
          <a:p>
            <a:pPr>
              <a:defRPr/>
            </a:pPr>
            <a:r>
              <a:rPr lang="de-DE" sz="1600" dirty="0"/>
              <a:t>Vision</a:t>
            </a:r>
          </a:p>
        </p:txBody>
      </p:sp>
      <p:sp>
        <p:nvSpPr>
          <p:cNvPr id="22" name="Textfeld 21"/>
          <p:cNvSpPr txBox="1"/>
          <p:nvPr/>
        </p:nvSpPr>
        <p:spPr>
          <a:xfrm>
            <a:off x="652463" y="4652963"/>
            <a:ext cx="865187" cy="338137"/>
          </a:xfrm>
          <a:prstGeom prst="rect">
            <a:avLst/>
          </a:prstGeom>
          <a:solidFill>
            <a:schemeClr val="bg1">
              <a:lumMod val="65000"/>
              <a:alpha val="50000"/>
            </a:schemeClr>
          </a:solidFill>
        </p:spPr>
        <p:txBody>
          <a:bodyPr>
            <a:spAutoFit/>
          </a:bodyPr>
          <a:lstStyle/>
          <a:p>
            <a:pPr>
              <a:defRPr/>
            </a:pPr>
            <a:r>
              <a:rPr lang="de-DE" sz="1600" dirty="0"/>
              <a:t>Flucht</a:t>
            </a:r>
          </a:p>
        </p:txBody>
      </p:sp>
      <p:sp>
        <p:nvSpPr>
          <p:cNvPr id="23" name="Textfeld 22"/>
          <p:cNvSpPr txBox="1"/>
          <p:nvPr/>
        </p:nvSpPr>
        <p:spPr>
          <a:xfrm>
            <a:off x="3373438" y="2324100"/>
            <a:ext cx="863600" cy="338138"/>
          </a:xfrm>
          <a:prstGeom prst="rect">
            <a:avLst/>
          </a:prstGeom>
          <a:solidFill>
            <a:schemeClr val="bg1">
              <a:lumMod val="65000"/>
              <a:alpha val="50000"/>
            </a:schemeClr>
          </a:solidFill>
        </p:spPr>
        <p:txBody>
          <a:bodyPr>
            <a:spAutoFit/>
          </a:bodyPr>
          <a:lstStyle/>
          <a:p>
            <a:pPr>
              <a:defRPr/>
            </a:pPr>
            <a:r>
              <a:rPr lang="de-DE" sz="1600" dirty="0"/>
              <a:t>Gebet</a:t>
            </a:r>
          </a:p>
        </p:txBody>
      </p:sp>
      <p:sp>
        <p:nvSpPr>
          <p:cNvPr id="24" name="Textfeld 23"/>
          <p:cNvSpPr txBox="1"/>
          <p:nvPr/>
        </p:nvSpPr>
        <p:spPr>
          <a:xfrm>
            <a:off x="4386263" y="2273300"/>
            <a:ext cx="1008062" cy="584200"/>
          </a:xfrm>
          <a:prstGeom prst="rect">
            <a:avLst/>
          </a:prstGeom>
          <a:solidFill>
            <a:schemeClr val="bg1">
              <a:lumMod val="65000"/>
              <a:alpha val="50000"/>
            </a:schemeClr>
          </a:solidFill>
        </p:spPr>
        <p:txBody>
          <a:bodyPr>
            <a:spAutoFit/>
          </a:bodyPr>
          <a:lstStyle/>
          <a:p>
            <a:pPr>
              <a:defRPr/>
            </a:pPr>
            <a:r>
              <a:rPr lang="de-DE" sz="1600" dirty="0"/>
              <a:t>Gottes-kampf</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D35FC6-7D29-4FBE-BAE6-683D5056AE17}" type="slidenum">
              <a:rPr lang="de-DE"/>
              <a:pPr eaLnBrk="1" hangingPunct="1"/>
              <a:t>34</a:t>
            </a:fld>
            <a:endParaRPr lang="de-DE"/>
          </a:p>
        </p:txBody>
      </p:sp>
      <p:sp>
        <p:nvSpPr>
          <p:cNvPr id="31747"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a:t>3.1.   Textverfremdung</a:t>
            </a:r>
          </a:p>
          <a:p>
            <a:pPr algn="just"/>
            <a:r>
              <a:rPr lang="de-DE" sz="2400" b="1"/>
              <a:t>3.2.   Anspiel schreiben</a:t>
            </a:r>
          </a:p>
          <a:p>
            <a:pPr algn="just"/>
            <a:r>
              <a:rPr lang="de-DE" sz="2400" b="1"/>
              <a:t>3.3.   Übertragung und Neufassung</a:t>
            </a:r>
          </a:p>
          <a:p>
            <a:pPr algn="just"/>
            <a:r>
              <a:rPr lang="de-DE" sz="2400" b="1"/>
              <a:t>3.4.   Bilder</a:t>
            </a:r>
          </a:p>
          <a:p>
            <a:pPr algn="just"/>
            <a:r>
              <a:rPr lang="de-DE" sz="2400" b="1"/>
              <a:t>3.5.   Antwortbrief</a:t>
            </a:r>
          </a:p>
          <a:p>
            <a:pPr algn="just"/>
            <a:r>
              <a:rPr lang="de-DE" sz="2400" b="1"/>
              <a:t>3.6.   Gerichtsverhandlung</a:t>
            </a:r>
          </a:p>
          <a:p>
            <a:pPr algn="just"/>
            <a:r>
              <a:rPr lang="de-DE" sz="2400" b="1"/>
              <a:t>3.7.   Collage erstellen</a:t>
            </a:r>
          </a:p>
          <a:p>
            <a:pPr algn="just"/>
            <a:r>
              <a:rPr lang="de-DE" sz="2400" b="1"/>
              <a:t>3.8.   Fotostory</a:t>
            </a:r>
          </a:p>
          <a:p>
            <a:pPr algn="just"/>
            <a:r>
              <a:rPr lang="de-DE" sz="2400" b="1"/>
              <a:t>3.9.   Dramatisches Lesen</a:t>
            </a:r>
          </a:p>
          <a:p>
            <a:pPr algn="just"/>
            <a:r>
              <a:rPr lang="de-DE" sz="2400" b="1"/>
              <a:t>3.10. Biographisches Arbeiten</a:t>
            </a:r>
          </a:p>
          <a:p>
            <a:pPr algn="just"/>
            <a:r>
              <a:rPr lang="de-DE" sz="2400" b="1"/>
              <a:t>3.11. Themenstudie</a:t>
            </a:r>
          </a:p>
        </p:txBody>
      </p:sp>
      <p:sp>
        <p:nvSpPr>
          <p:cNvPr id="31748" name="Rectangle 6"/>
          <p:cNvSpPr>
            <a:spLocks noChangeArrowheads="1"/>
          </p:cNvSpPr>
          <p:nvPr/>
        </p:nvSpPr>
        <p:spPr bwMode="auto">
          <a:xfrm>
            <a:off x="198438" y="395288"/>
            <a:ext cx="8766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3. Besondere Zugänge für besondere Texte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8969BB-C6C1-47E6-89D4-614F76FFC4B5}" type="slidenum">
              <a:rPr lang="de-DE"/>
              <a:pPr eaLnBrk="1" hangingPunct="1"/>
              <a:t>35</a:t>
            </a:fld>
            <a:endParaRPr lang="de-DE"/>
          </a:p>
        </p:txBody>
      </p:sp>
      <p:pic>
        <p:nvPicPr>
          <p:cNvPr id="32771" name="Picture 6" descr="Donnerstag,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7988"/>
            <a:ext cx="76327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a:xfrm>
            <a:off x="4355976" y="1195553"/>
            <a:ext cx="1223963" cy="360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Ellipse 4"/>
          <p:cNvSpPr/>
          <p:nvPr/>
        </p:nvSpPr>
        <p:spPr>
          <a:xfrm>
            <a:off x="179512" y="1772816"/>
            <a:ext cx="9289032" cy="18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Ellipse 5"/>
          <p:cNvSpPr/>
          <p:nvPr/>
        </p:nvSpPr>
        <p:spPr>
          <a:xfrm>
            <a:off x="1619672" y="4437112"/>
            <a:ext cx="1223963" cy="360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7B7EBC-0716-4594-A468-2CA0EC0588D5}" type="slidenum">
              <a:rPr lang="de-DE"/>
              <a:pPr eaLnBrk="1" hangingPunct="1"/>
              <a:t>36</a:t>
            </a:fld>
            <a:endParaRPr lang="de-DE"/>
          </a:p>
        </p:txBody>
      </p:sp>
      <p:sp>
        <p:nvSpPr>
          <p:cNvPr id="33795"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a:t>3.1.   Textverfremdung</a:t>
            </a:r>
          </a:p>
          <a:p>
            <a:pPr algn="just"/>
            <a:r>
              <a:rPr lang="de-DE" sz="2400" b="1"/>
              <a:t>3.2.   Anspiel schreiben</a:t>
            </a:r>
          </a:p>
          <a:p>
            <a:pPr algn="just"/>
            <a:r>
              <a:rPr lang="de-DE" sz="2400" b="1"/>
              <a:t>3.3.   Übertragung und Neufassung</a:t>
            </a:r>
          </a:p>
          <a:p>
            <a:pPr algn="just"/>
            <a:r>
              <a:rPr lang="de-DE" sz="2400" b="1"/>
              <a:t>3.4.   Bilder</a:t>
            </a:r>
          </a:p>
          <a:p>
            <a:pPr algn="just"/>
            <a:r>
              <a:rPr lang="de-DE" sz="2400" b="1"/>
              <a:t>3.5.   Antwortbrief</a:t>
            </a:r>
          </a:p>
          <a:p>
            <a:pPr algn="just"/>
            <a:r>
              <a:rPr lang="de-DE" sz="2400" b="1"/>
              <a:t>3.6.   Gerichtsverhandlung</a:t>
            </a:r>
          </a:p>
          <a:p>
            <a:pPr algn="just"/>
            <a:r>
              <a:rPr lang="de-DE" sz="2400" b="1"/>
              <a:t>3.7.   Collage erstellen</a:t>
            </a:r>
          </a:p>
          <a:p>
            <a:pPr algn="just"/>
            <a:r>
              <a:rPr lang="de-DE" sz="2400" b="1"/>
              <a:t>3.8.   Fotostory</a:t>
            </a:r>
          </a:p>
          <a:p>
            <a:pPr algn="just"/>
            <a:r>
              <a:rPr lang="de-DE" sz="2400" b="1"/>
              <a:t>3.9.   Dramatisches Lesen</a:t>
            </a:r>
          </a:p>
          <a:p>
            <a:pPr algn="just"/>
            <a:r>
              <a:rPr lang="de-DE" sz="2400" b="1"/>
              <a:t>3.10. Biographisches Arbeiten</a:t>
            </a:r>
          </a:p>
          <a:p>
            <a:pPr algn="just"/>
            <a:r>
              <a:rPr lang="de-DE" sz="2400" b="1"/>
              <a:t>3.11. Themenstudie</a:t>
            </a:r>
          </a:p>
          <a:p>
            <a:pPr algn="just"/>
            <a:r>
              <a:rPr lang="de-DE" sz="2400" b="1"/>
              <a:t>3.12. Wortstudie</a:t>
            </a:r>
          </a:p>
          <a:p>
            <a:pPr algn="just"/>
            <a:endParaRPr lang="de-DE" sz="2400" b="1"/>
          </a:p>
          <a:p>
            <a:pPr algn="just"/>
            <a:endParaRPr lang="de-DE" sz="2400" b="1"/>
          </a:p>
        </p:txBody>
      </p:sp>
      <p:sp>
        <p:nvSpPr>
          <p:cNvPr id="33796" name="Rectangle 6"/>
          <p:cNvSpPr>
            <a:spLocks noChangeArrowheads="1"/>
          </p:cNvSpPr>
          <p:nvPr/>
        </p:nvSpPr>
        <p:spPr bwMode="auto">
          <a:xfrm>
            <a:off x="198438" y="395288"/>
            <a:ext cx="8766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3. Besondere Zugänge für besondere Texte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441BC-E128-480E-9279-9856CA4F90D8}" type="slidenum">
              <a:rPr lang="de-DE"/>
              <a:pPr eaLnBrk="1" hangingPunct="1"/>
              <a:t>37</a:t>
            </a:fld>
            <a:endParaRPr lang="de-DE"/>
          </a:p>
        </p:txBody>
      </p:sp>
      <p:pic>
        <p:nvPicPr>
          <p:cNvPr id="34819" name="Picture 4" descr="Donnerstag,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854075"/>
            <a:ext cx="9324975" cy="77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5292725" y="1384300"/>
            <a:ext cx="1223963" cy="360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9E28D2-E6BF-48CB-A8D1-A94204AB4A25}" type="slidenum">
              <a:rPr lang="de-DE"/>
              <a:pPr eaLnBrk="1" hangingPunct="1"/>
              <a:t>38</a:t>
            </a:fld>
            <a:endParaRPr lang="de-DE"/>
          </a:p>
        </p:txBody>
      </p:sp>
      <p:sp>
        <p:nvSpPr>
          <p:cNvPr id="3" name="Rectangle 6"/>
          <p:cNvSpPr>
            <a:spLocks noChangeArrowheads="1"/>
          </p:cNvSpPr>
          <p:nvPr/>
        </p:nvSpPr>
        <p:spPr bwMode="auto">
          <a:xfrm>
            <a:off x="900113" y="1196975"/>
            <a:ext cx="5580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dirty="0"/>
              <a:t>3.13.   Gebet / Psalm formulieren</a:t>
            </a:r>
          </a:p>
          <a:p>
            <a:pPr algn="just"/>
            <a:r>
              <a:rPr lang="de-DE" sz="2400" b="1" dirty="0"/>
              <a:t>3.14.   Gegenstände / Symbole</a:t>
            </a:r>
          </a:p>
          <a:p>
            <a:pPr algn="just"/>
            <a:r>
              <a:rPr lang="de-DE" sz="2400" b="1" dirty="0"/>
              <a:t>3.15.    Interview schreiben</a:t>
            </a:r>
          </a:p>
          <a:p>
            <a:pPr algn="just"/>
            <a:r>
              <a:rPr lang="de-DE" sz="2400" b="1" dirty="0"/>
              <a:t>3.16.    Perspektivisches Lesen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E70EBF-3A24-409B-8647-01504CD14AFA}" type="slidenum">
              <a:rPr lang="de-DE"/>
              <a:pPr eaLnBrk="1" hangingPunct="1"/>
              <a:t>39</a:t>
            </a:fld>
            <a:endParaRPr lang="de-DE"/>
          </a:p>
        </p:txBody>
      </p:sp>
      <p:sp>
        <p:nvSpPr>
          <p:cNvPr id="38915" name="Rectangle 6"/>
          <p:cNvSpPr>
            <a:spLocks noChangeArrowheads="1"/>
          </p:cNvSpPr>
          <p:nvPr/>
        </p:nvSpPr>
        <p:spPr bwMode="auto">
          <a:xfrm>
            <a:off x="900113" y="1196975"/>
            <a:ext cx="5580062"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dirty="0"/>
              <a:t>4.1.   „andere Menschen“</a:t>
            </a:r>
          </a:p>
          <a:p>
            <a:pPr algn="just"/>
            <a:r>
              <a:rPr lang="de-DE" sz="2400" b="1" dirty="0"/>
              <a:t>4.2.   verschied. </a:t>
            </a:r>
            <a:r>
              <a:rPr lang="de-DE" sz="2400" b="1" dirty="0" smtClean="0"/>
              <a:t>Übersetzungen</a:t>
            </a:r>
          </a:p>
          <a:p>
            <a:pPr algn="just"/>
            <a:r>
              <a:rPr lang="de-DE" sz="2400" b="1" dirty="0" smtClean="0"/>
              <a:t>4.3.   Studienbibel</a:t>
            </a:r>
            <a:endParaRPr lang="de-DE" sz="2400" b="1" dirty="0"/>
          </a:p>
        </p:txBody>
      </p:sp>
      <p:sp>
        <p:nvSpPr>
          <p:cNvPr id="38916" name="Rectangle 6"/>
          <p:cNvSpPr>
            <a:spLocks noChangeArrowheads="1"/>
          </p:cNvSpPr>
          <p:nvPr/>
        </p:nvSpPr>
        <p:spPr bwMode="auto">
          <a:xfrm>
            <a:off x="3271838" y="395288"/>
            <a:ext cx="26209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4. Hilfsmittel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4D634-D670-4F52-9D4E-390B2ED2013C}" type="slidenum">
              <a:rPr lang="de-DE"/>
              <a:pPr eaLnBrk="1" hangingPunct="1"/>
              <a:t>4</a:t>
            </a:fld>
            <a:endParaRPr lang="de-DE"/>
          </a:p>
        </p:txBody>
      </p:sp>
      <p:sp>
        <p:nvSpPr>
          <p:cNvPr id="21506" name="Rectangle 2"/>
          <p:cNvSpPr>
            <a:spLocks noChangeArrowheads="1"/>
          </p:cNvSpPr>
          <p:nvPr/>
        </p:nvSpPr>
        <p:spPr bwMode="auto">
          <a:xfrm>
            <a:off x="1063625" y="1196975"/>
            <a:ext cx="77565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dirty="0"/>
              <a:t>1. „unlogische“ Stellen, Brüche</a:t>
            </a:r>
            <a:endParaRPr lang="de-DE" sz="2000" dirty="0"/>
          </a:p>
          <a:p>
            <a:pPr algn="just">
              <a:lnSpc>
                <a:spcPct val="150000"/>
              </a:lnSpc>
            </a:pPr>
            <a:r>
              <a:rPr lang="de-DE" sz="2000" b="1" dirty="0"/>
              <a:t>2. Parallele Erzählungen (Könige + Chronik, Evangelien</a:t>
            </a:r>
            <a:r>
              <a:rPr lang="de-DE" sz="2000" b="1" dirty="0" smtClean="0"/>
              <a:t>)</a:t>
            </a:r>
            <a:endParaRPr lang="de-DE" sz="2000" b="1" dirty="0"/>
          </a:p>
        </p:txBody>
      </p:sp>
      <p:sp>
        <p:nvSpPr>
          <p:cNvPr id="5124" name="Rectangle 4"/>
          <p:cNvSpPr>
            <a:spLocks noChangeArrowheads="1"/>
          </p:cNvSpPr>
          <p:nvPr/>
        </p:nvSpPr>
        <p:spPr bwMode="auto">
          <a:xfrm>
            <a:off x="2976563" y="646113"/>
            <a:ext cx="25558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1.3. Textstruktur</a:t>
            </a:r>
          </a:p>
        </p:txBody>
      </p:sp>
    </p:spTree>
    <p:extLst>
      <p:ext uri="{BB962C8B-B14F-4D97-AF65-F5344CB8AC3E}">
        <p14:creationId xmlns:p14="http://schemas.microsoft.com/office/powerpoint/2010/main" val="43775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4A005733-B6DE-4392-8AC9-81B931FFC9FC}" type="slidenum">
              <a:rPr lang="de-DE" smtClean="0"/>
              <a:pPr>
                <a:defRPr/>
              </a:pPr>
              <a:t>40</a:t>
            </a:fld>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575"/>
            <a:ext cx="9144000" cy="5032847"/>
          </a:xfrm>
          <a:prstGeom prst="rect">
            <a:avLst/>
          </a:prstGeom>
        </p:spPr>
      </p:pic>
      <p:sp>
        <p:nvSpPr>
          <p:cNvPr id="4" name="Ellipse 3"/>
          <p:cNvSpPr/>
          <p:nvPr/>
        </p:nvSpPr>
        <p:spPr>
          <a:xfrm>
            <a:off x="-108520" y="1556792"/>
            <a:ext cx="1907704" cy="2808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333211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4A005733-B6DE-4392-8AC9-81B931FFC9FC}" type="slidenum">
              <a:rPr lang="de-DE" smtClean="0"/>
              <a:pPr>
                <a:defRPr/>
              </a:pPr>
              <a:t>41</a:t>
            </a:fld>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2283"/>
            <a:ext cx="9144000" cy="5493434"/>
          </a:xfrm>
          <a:prstGeom prst="rect">
            <a:avLst/>
          </a:prstGeom>
        </p:spPr>
      </p:pic>
      <p:sp>
        <p:nvSpPr>
          <p:cNvPr id="5" name="Ellipse 4"/>
          <p:cNvSpPr/>
          <p:nvPr/>
        </p:nvSpPr>
        <p:spPr>
          <a:xfrm>
            <a:off x="2699792" y="1556792"/>
            <a:ext cx="3456384" cy="4896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34163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8294E7-1401-420E-8568-9BD4F938CE10}" type="slidenum">
              <a:rPr lang="de-DE"/>
              <a:pPr eaLnBrk="1" hangingPunct="1"/>
              <a:t>42</a:t>
            </a:fld>
            <a:endParaRPr lang="de-DE"/>
          </a:p>
        </p:txBody>
      </p:sp>
      <p:sp>
        <p:nvSpPr>
          <p:cNvPr id="36867" name="Rectangle 6"/>
          <p:cNvSpPr>
            <a:spLocks noChangeArrowheads="1"/>
          </p:cNvSpPr>
          <p:nvPr/>
        </p:nvSpPr>
        <p:spPr bwMode="auto">
          <a:xfrm>
            <a:off x="900113" y="1196975"/>
            <a:ext cx="5580062" cy="288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dirty="0"/>
              <a:t>4.1.   „andere Menschen“</a:t>
            </a:r>
          </a:p>
          <a:p>
            <a:pPr algn="just"/>
            <a:r>
              <a:rPr lang="de-DE" sz="2400" b="1" dirty="0"/>
              <a:t>4.2.   verschied. Übersetzungen</a:t>
            </a:r>
          </a:p>
          <a:p>
            <a:pPr algn="just"/>
            <a:r>
              <a:rPr lang="de-DE" sz="2400" b="1" dirty="0" smtClean="0"/>
              <a:t>4.3.   Studienbibel</a:t>
            </a:r>
          </a:p>
          <a:p>
            <a:pPr algn="just"/>
            <a:r>
              <a:rPr lang="de-DE" sz="2400" b="1" dirty="0" smtClean="0"/>
              <a:t>4.4.   Wortkonkordanz</a:t>
            </a:r>
            <a:endParaRPr lang="de-DE" sz="2400" b="1" dirty="0"/>
          </a:p>
        </p:txBody>
      </p:sp>
      <p:sp>
        <p:nvSpPr>
          <p:cNvPr id="36868" name="Rectangle 6"/>
          <p:cNvSpPr>
            <a:spLocks noChangeArrowheads="1"/>
          </p:cNvSpPr>
          <p:nvPr/>
        </p:nvSpPr>
        <p:spPr bwMode="auto">
          <a:xfrm>
            <a:off x="3271838" y="395288"/>
            <a:ext cx="26209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4. Hilfsmittel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441BC-E128-480E-9279-9856CA4F90D8}" type="slidenum">
              <a:rPr lang="de-DE"/>
              <a:pPr eaLnBrk="1" hangingPunct="1"/>
              <a:t>43</a:t>
            </a:fld>
            <a:endParaRPr lang="de-DE"/>
          </a:p>
        </p:txBody>
      </p:sp>
      <p:pic>
        <p:nvPicPr>
          <p:cNvPr id="34819" name="Picture 4" descr="Donnerstag,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854075"/>
            <a:ext cx="9324975" cy="77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146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8294E7-1401-420E-8568-9BD4F938CE10}" type="slidenum">
              <a:rPr lang="de-DE"/>
              <a:pPr eaLnBrk="1" hangingPunct="1"/>
              <a:t>44</a:t>
            </a:fld>
            <a:endParaRPr lang="de-DE"/>
          </a:p>
        </p:txBody>
      </p:sp>
      <p:sp>
        <p:nvSpPr>
          <p:cNvPr id="36867" name="Rectangle 6"/>
          <p:cNvSpPr>
            <a:spLocks noChangeArrowheads="1"/>
          </p:cNvSpPr>
          <p:nvPr/>
        </p:nvSpPr>
        <p:spPr bwMode="auto">
          <a:xfrm>
            <a:off x="900113" y="1196975"/>
            <a:ext cx="5580062" cy="288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dirty="0"/>
              <a:t>4.1.   „andere Menschen“</a:t>
            </a:r>
          </a:p>
          <a:p>
            <a:pPr algn="just"/>
            <a:r>
              <a:rPr lang="de-DE" sz="2400" b="1" dirty="0"/>
              <a:t>4.2.   verschied. Übersetzungen</a:t>
            </a:r>
          </a:p>
          <a:p>
            <a:pPr algn="just"/>
            <a:r>
              <a:rPr lang="de-DE" sz="2400" b="1" dirty="0" smtClean="0"/>
              <a:t>4.3.   Studienbibel</a:t>
            </a:r>
          </a:p>
          <a:p>
            <a:pPr algn="just"/>
            <a:r>
              <a:rPr lang="de-DE" sz="2400" b="1" dirty="0" smtClean="0"/>
              <a:t>4.4.   </a:t>
            </a:r>
            <a:r>
              <a:rPr lang="de-DE" sz="2400" b="1" dirty="0"/>
              <a:t>Wortkonkordanz</a:t>
            </a:r>
          </a:p>
          <a:p>
            <a:pPr algn="just"/>
            <a:r>
              <a:rPr lang="de-DE" sz="2400" b="1" dirty="0" smtClean="0"/>
              <a:t>4.5.   Themenkonkordanz</a:t>
            </a:r>
            <a:endParaRPr lang="de-DE" sz="2400" b="1" dirty="0"/>
          </a:p>
        </p:txBody>
      </p:sp>
      <p:sp>
        <p:nvSpPr>
          <p:cNvPr id="36868" name="Rectangle 6"/>
          <p:cNvSpPr>
            <a:spLocks noChangeArrowheads="1"/>
          </p:cNvSpPr>
          <p:nvPr/>
        </p:nvSpPr>
        <p:spPr bwMode="auto">
          <a:xfrm>
            <a:off x="3271838" y="395288"/>
            <a:ext cx="26209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4. Hilfsmittel</a:t>
            </a:r>
          </a:p>
        </p:txBody>
      </p:sp>
    </p:spTree>
    <p:extLst>
      <p:ext uri="{BB962C8B-B14F-4D97-AF65-F5344CB8AC3E}">
        <p14:creationId xmlns:p14="http://schemas.microsoft.com/office/powerpoint/2010/main" val="2059996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8969BB-C6C1-47E6-89D4-614F76FFC4B5}" type="slidenum">
              <a:rPr lang="de-DE"/>
              <a:pPr eaLnBrk="1" hangingPunct="1"/>
              <a:t>45</a:t>
            </a:fld>
            <a:endParaRPr lang="de-DE"/>
          </a:p>
        </p:txBody>
      </p:sp>
      <p:pic>
        <p:nvPicPr>
          <p:cNvPr id="32771" name="Picture 6" descr="Donnerstag,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7988"/>
            <a:ext cx="76327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113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E70EBF-3A24-409B-8647-01504CD14AFA}" type="slidenum">
              <a:rPr lang="de-DE"/>
              <a:pPr eaLnBrk="1" hangingPunct="1"/>
              <a:t>46</a:t>
            </a:fld>
            <a:endParaRPr lang="de-DE"/>
          </a:p>
        </p:txBody>
      </p:sp>
      <p:sp>
        <p:nvSpPr>
          <p:cNvPr id="38915" name="Rectangle 6"/>
          <p:cNvSpPr>
            <a:spLocks noChangeArrowheads="1"/>
          </p:cNvSpPr>
          <p:nvPr/>
        </p:nvSpPr>
        <p:spPr bwMode="auto">
          <a:xfrm>
            <a:off x="900113" y="1196975"/>
            <a:ext cx="5580062"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dirty="0"/>
              <a:t>4.1.   „andere Menschen“</a:t>
            </a:r>
          </a:p>
          <a:p>
            <a:pPr algn="just"/>
            <a:r>
              <a:rPr lang="de-DE" sz="2400" b="1" dirty="0"/>
              <a:t>4.2.   verschied. </a:t>
            </a:r>
            <a:r>
              <a:rPr lang="de-DE" sz="2400" b="1" dirty="0" smtClean="0"/>
              <a:t>Übersetzungen</a:t>
            </a:r>
          </a:p>
          <a:p>
            <a:pPr algn="just"/>
            <a:r>
              <a:rPr lang="de-DE" sz="2400" b="1" dirty="0" smtClean="0"/>
              <a:t>4.3.   Studienbibel</a:t>
            </a:r>
            <a:endParaRPr lang="de-DE" sz="2400" b="1" dirty="0"/>
          </a:p>
          <a:p>
            <a:pPr algn="just"/>
            <a:r>
              <a:rPr lang="de-DE" sz="2400" b="1" dirty="0" smtClean="0"/>
              <a:t>4.4.   </a:t>
            </a:r>
            <a:r>
              <a:rPr lang="de-DE" sz="2400" b="1" dirty="0"/>
              <a:t>Wortkonkordanz</a:t>
            </a:r>
          </a:p>
          <a:p>
            <a:pPr algn="just"/>
            <a:r>
              <a:rPr lang="de-DE" sz="2400" b="1" dirty="0" smtClean="0"/>
              <a:t>4.5.   </a:t>
            </a:r>
            <a:r>
              <a:rPr lang="de-DE" sz="2400" b="1" dirty="0"/>
              <a:t>Themenkonkordanz</a:t>
            </a:r>
          </a:p>
          <a:p>
            <a:pPr algn="just"/>
            <a:r>
              <a:rPr lang="de-DE" sz="2400" b="1" dirty="0" smtClean="0"/>
              <a:t>4.6.   </a:t>
            </a:r>
            <a:r>
              <a:rPr lang="de-DE" sz="2400" b="1" dirty="0"/>
              <a:t>Bibellexikon</a:t>
            </a:r>
          </a:p>
          <a:p>
            <a:pPr algn="just"/>
            <a:r>
              <a:rPr lang="de-DE" sz="2400" b="1" dirty="0" smtClean="0"/>
              <a:t>4.7.   </a:t>
            </a:r>
            <a:r>
              <a:rPr lang="de-DE" sz="2400" b="1" dirty="0"/>
              <a:t>Kommentare</a:t>
            </a:r>
          </a:p>
          <a:p>
            <a:pPr algn="just"/>
            <a:r>
              <a:rPr lang="de-DE" sz="2400" b="1" dirty="0" smtClean="0"/>
              <a:t>4.8.   </a:t>
            </a:r>
            <a:r>
              <a:rPr lang="de-DE" sz="2400" b="1" dirty="0"/>
              <a:t>Bibelleseplan / </a:t>
            </a:r>
            <a:r>
              <a:rPr lang="de-DE" sz="2400" b="1" dirty="0" smtClean="0"/>
              <a:t>Jahresbibel</a:t>
            </a:r>
            <a:endParaRPr lang="de-DE" sz="2400" b="1" dirty="0"/>
          </a:p>
        </p:txBody>
      </p:sp>
      <p:sp>
        <p:nvSpPr>
          <p:cNvPr id="38916" name="Rectangle 6"/>
          <p:cNvSpPr>
            <a:spLocks noChangeArrowheads="1"/>
          </p:cNvSpPr>
          <p:nvPr/>
        </p:nvSpPr>
        <p:spPr bwMode="auto">
          <a:xfrm>
            <a:off x="3271838" y="395288"/>
            <a:ext cx="26209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4. Hilfsmittel</a:t>
            </a:r>
          </a:p>
        </p:txBody>
      </p:sp>
    </p:spTree>
    <p:extLst>
      <p:ext uri="{BB962C8B-B14F-4D97-AF65-F5344CB8AC3E}">
        <p14:creationId xmlns:p14="http://schemas.microsoft.com/office/powerpoint/2010/main" val="29383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F3FE41-3B4C-4E77-AE64-C33147B90723}" type="slidenum">
              <a:rPr lang="de-DE"/>
              <a:pPr eaLnBrk="1" hangingPunct="1"/>
              <a:t>47</a:t>
            </a:fld>
            <a:endParaRPr lang="de-DE"/>
          </a:p>
        </p:txBody>
      </p:sp>
      <p:pic>
        <p:nvPicPr>
          <p:cNvPr id="37891"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268413"/>
            <a:ext cx="88614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ChangeArrowheads="1"/>
          </p:cNvSpPr>
          <p:nvPr/>
        </p:nvSpPr>
        <p:spPr bwMode="auto">
          <a:xfrm>
            <a:off x="1187450" y="646113"/>
            <a:ext cx="67976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Bibelleseplan – in einem Jahr durch die Bibel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E70EBF-3A24-409B-8647-01504CD14AFA}" type="slidenum">
              <a:rPr lang="de-DE"/>
              <a:pPr eaLnBrk="1" hangingPunct="1"/>
              <a:t>48</a:t>
            </a:fld>
            <a:endParaRPr lang="de-DE"/>
          </a:p>
        </p:txBody>
      </p:sp>
      <p:sp>
        <p:nvSpPr>
          <p:cNvPr id="38915" name="Rectangle 6"/>
          <p:cNvSpPr>
            <a:spLocks noChangeArrowheads="1"/>
          </p:cNvSpPr>
          <p:nvPr/>
        </p:nvSpPr>
        <p:spPr bwMode="auto">
          <a:xfrm>
            <a:off x="900113" y="1196975"/>
            <a:ext cx="5580062"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r>
              <a:rPr lang="de-DE" sz="2400" b="1" dirty="0"/>
              <a:t>4.1.   „andere Menschen“</a:t>
            </a:r>
          </a:p>
          <a:p>
            <a:pPr algn="just"/>
            <a:r>
              <a:rPr lang="de-DE" sz="2400" b="1" dirty="0"/>
              <a:t>4.2.   verschied. </a:t>
            </a:r>
            <a:r>
              <a:rPr lang="de-DE" sz="2400" b="1" dirty="0" smtClean="0"/>
              <a:t>Übersetzungen</a:t>
            </a:r>
          </a:p>
          <a:p>
            <a:pPr algn="just"/>
            <a:r>
              <a:rPr lang="de-DE" sz="2400" b="1" dirty="0" smtClean="0"/>
              <a:t>4.3.   Studienbibel</a:t>
            </a:r>
            <a:endParaRPr lang="de-DE" sz="2400" b="1" dirty="0"/>
          </a:p>
          <a:p>
            <a:pPr algn="just"/>
            <a:r>
              <a:rPr lang="de-DE" sz="2400" b="1" dirty="0" smtClean="0"/>
              <a:t>4.4.   </a:t>
            </a:r>
            <a:r>
              <a:rPr lang="de-DE" sz="2400" b="1" dirty="0"/>
              <a:t>Wortkonkordanz</a:t>
            </a:r>
          </a:p>
          <a:p>
            <a:pPr algn="just"/>
            <a:r>
              <a:rPr lang="de-DE" sz="2400" b="1" dirty="0" smtClean="0"/>
              <a:t>4.5.   </a:t>
            </a:r>
            <a:r>
              <a:rPr lang="de-DE" sz="2400" b="1" dirty="0"/>
              <a:t>Themenkonkordanz</a:t>
            </a:r>
          </a:p>
          <a:p>
            <a:pPr algn="just"/>
            <a:r>
              <a:rPr lang="de-DE" sz="2400" b="1" dirty="0" smtClean="0"/>
              <a:t>4.6.   </a:t>
            </a:r>
            <a:r>
              <a:rPr lang="de-DE" sz="2400" b="1" dirty="0"/>
              <a:t>Bibellexikon</a:t>
            </a:r>
          </a:p>
          <a:p>
            <a:pPr algn="just"/>
            <a:r>
              <a:rPr lang="de-DE" sz="2400" b="1" dirty="0" smtClean="0"/>
              <a:t>4.7.   </a:t>
            </a:r>
            <a:r>
              <a:rPr lang="de-DE" sz="2400" b="1" dirty="0"/>
              <a:t>Kommentare</a:t>
            </a:r>
          </a:p>
          <a:p>
            <a:pPr algn="just"/>
            <a:r>
              <a:rPr lang="de-DE" sz="2400" b="1" dirty="0" smtClean="0"/>
              <a:t>4.8.   </a:t>
            </a:r>
            <a:r>
              <a:rPr lang="de-DE" sz="2400" b="1" dirty="0"/>
              <a:t>Bibelleseplan / Jahresbibel</a:t>
            </a:r>
          </a:p>
          <a:p>
            <a:pPr algn="just"/>
            <a:r>
              <a:rPr lang="de-DE" sz="2400" b="1" dirty="0" smtClean="0"/>
              <a:t>4.9.   </a:t>
            </a:r>
            <a:r>
              <a:rPr lang="de-DE" sz="2400" b="1" dirty="0"/>
              <a:t>Bibellesemagazin</a:t>
            </a:r>
          </a:p>
        </p:txBody>
      </p:sp>
      <p:sp>
        <p:nvSpPr>
          <p:cNvPr id="38916" name="Rectangle 6"/>
          <p:cNvSpPr>
            <a:spLocks noChangeArrowheads="1"/>
          </p:cNvSpPr>
          <p:nvPr/>
        </p:nvSpPr>
        <p:spPr bwMode="auto">
          <a:xfrm>
            <a:off x="3271838" y="395288"/>
            <a:ext cx="26209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3200" b="1"/>
              <a:t>4. Hilfsmittel</a:t>
            </a:r>
          </a:p>
        </p:txBody>
      </p:sp>
    </p:spTree>
    <p:extLst>
      <p:ext uri="{BB962C8B-B14F-4D97-AF65-F5344CB8AC3E}">
        <p14:creationId xmlns:p14="http://schemas.microsoft.com/office/powerpoint/2010/main" val="1376196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73B79A-37ED-4226-B725-42FB6BBE8FD3}" type="slidenum">
              <a:rPr lang="de-DE"/>
              <a:pPr eaLnBrk="1" hangingPunct="1"/>
              <a:t>49</a:t>
            </a:fld>
            <a:endParaRPr lang="de-DE"/>
          </a:p>
        </p:txBody>
      </p:sp>
      <p:sp>
        <p:nvSpPr>
          <p:cNvPr id="3" name="Textfeld 2"/>
          <p:cNvSpPr txBox="1">
            <a:spLocks noChangeArrowheads="1"/>
          </p:cNvSpPr>
          <p:nvPr/>
        </p:nvSpPr>
        <p:spPr bwMode="auto">
          <a:xfrm>
            <a:off x="827088" y="1196975"/>
            <a:ext cx="72009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400"/>
              <a:t>Am besten …</a:t>
            </a:r>
          </a:p>
          <a:p>
            <a:pPr eaLnBrk="1" hangingPunct="1"/>
            <a:endParaRPr lang="de-DE" sz="2400"/>
          </a:p>
          <a:p>
            <a:pPr eaLnBrk="1" hangingPunct="1"/>
            <a:r>
              <a:rPr lang="de-DE" sz="2400"/>
              <a:t>… zu regelmäßigen und festen Zeiten</a:t>
            </a:r>
          </a:p>
          <a:p>
            <a:pPr eaLnBrk="1" hangingPunct="1"/>
            <a:r>
              <a:rPr lang="de-DE" sz="2400"/>
              <a:t>… Zeit nehmen</a:t>
            </a:r>
          </a:p>
          <a:p>
            <a:pPr eaLnBrk="1" hangingPunct="1"/>
            <a:r>
              <a:rPr lang="de-DE" sz="2400"/>
              <a:t>… an einem Ort, der dir gut tut</a:t>
            </a:r>
          </a:p>
          <a:p>
            <a:pPr eaLnBrk="1" hangingPunct="1"/>
            <a:r>
              <a:rPr lang="de-DE" sz="2400"/>
              <a:t>… in Gemeinschaft</a:t>
            </a:r>
          </a:p>
          <a:p>
            <a:pPr eaLnBrk="1" hangingPunct="1"/>
            <a:r>
              <a:rPr lang="de-DE" sz="2400"/>
              <a:t>… nicht übernehmen („Weniger (Text) ist mehr.“)</a:t>
            </a:r>
          </a:p>
          <a:p>
            <a:pPr eaLnBrk="1" hangingPunct="1"/>
            <a:r>
              <a:rPr lang="de-DE" sz="2400"/>
              <a:t>… Gelerntes aufschreiben (Bibel markieren)</a:t>
            </a:r>
          </a:p>
          <a:p>
            <a:pPr eaLnBrk="1" hangingPunct="1"/>
            <a:endParaRPr lang="de-D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A4C82D-19E7-44D6-AAE8-CE4056F37FC6}" type="slidenum">
              <a:rPr lang="de-DE"/>
              <a:pPr eaLnBrk="1" hangingPunct="1"/>
              <a:t>5</a:t>
            </a:fld>
            <a:endParaRPr lang="de-DE"/>
          </a:p>
        </p:txBody>
      </p:sp>
      <p:graphicFrame>
        <p:nvGraphicFramePr>
          <p:cNvPr id="2100" name="Group 52"/>
          <p:cNvGraphicFramePr>
            <a:graphicFrameLocks noGrp="1"/>
          </p:cNvGraphicFramePr>
          <p:nvPr>
            <p:extLst>
              <p:ext uri="{D42A27DB-BD31-4B8C-83A1-F6EECF244321}">
                <p14:modId xmlns:p14="http://schemas.microsoft.com/office/powerpoint/2010/main" val="2282962875"/>
              </p:ext>
            </p:extLst>
          </p:nvPr>
        </p:nvGraphicFramePr>
        <p:xfrm>
          <a:off x="179388" y="260350"/>
          <a:ext cx="8785225" cy="6338888"/>
        </p:xfrm>
        <a:graphic>
          <a:graphicData uri="http://schemas.openxmlformats.org/drawingml/2006/table">
            <a:tbl>
              <a:tblPr/>
              <a:tblGrid>
                <a:gridCol w="2678112"/>
                <a:gridCol w="3128963"/>
                <a:gridCol w="297815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Arial" charset="0"/>
                          <a:ea typeface="Times New Roman" pitchFamily="18" charset="0"/>
                          <a:cs typeface="Arial" charset="0"/>
                        </a:rPr>
                        <a:t>Mat 20:29-34</a:t>
                      </a:r>
                      <a:endParaRPr kumimoji="0" lang="de-DE"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Mar 10:46-52</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Luk 18:35-19:1</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4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29</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als sie von Jericho fortgingen, folgte ihm eine große Menge.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30</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siehe, zwei Blinde saßen am Wege; und als sie hörten, dass Jesus vorüberging, schrien sie: Ach Herr, du Sohn Davids, erbarme dich unser!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31</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Aber das Volk fuhr sie an, dass sie schweigen sollten. Doch sie schrien noch viel mehr: Ach Herr, du Sohn Davids, erbarme dich unser!</a:t>
                      </a:r>
                      <a:b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32</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Jesus aber blieb stehen, rief sie und sprach: Was wollt ihr, dass ich für euch tun soll?</a:t>
                      </a:r>
                      <a:b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33</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Sie sprachen zu ihm: Herr, dass unsere Augen aufgetan werden.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34</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es jammerte Jesus und er berührte ihre Augen; und sogleich wurden sie wieder sehend, und sie folgten ihm nach.</a:t>
                      </a:r>
                      <a:endParaRPr kumimoji="0" lang="de-DE"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46</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sie kamen nach Jericho. Und als er aus Jericho wegging, er und seine Jünger und eine große Menge, da saß ein blinder Bettler am Wege, Bartimäus, der Sohn des </a:t>
                      </a:r>
                      <a:r>
                        <a:rPr kumimoji="0" lang="de-DE" sz="1400" b="0" i="0" u="none" strike="noStrike" cap="none" normalizeH="0" baseline="0" dirty="0" err="1" smtClean="0">
                          <a:ln>
                            <a:noFill/>
                          </a:ln>
                          <a:solidFill>
                            <a:schemeClr val="tx1"/>
                          </a:solidFill>
                          <a:effectLst/>
                          <a:latin typeface="Arial" charset="0"/>
                          <a:ea typeface="Times New Roman" pitchFamily="18" charset="0"/>
                          <a:cs typeface="Arial" charset="0"/>
                        </a:rPr>
                        <a:t>Timäus</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47</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als er hörte, dass es Jesus von Nazareth war, fing er an, zu schreien und zu sagen: Jesus, du Sohn Davids, erbarme dich meiner!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48</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viele fuhren ihn an, er solle stillschweigen. Er aber schrie noch viel mehr: Du Sohn Davids, erbarme dich meiner!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49</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Jesus blieb stehen und sprach: Ruft ihn her! Und sie riefen den Blinden und sprachen zu ihm: Sei getrost, steh auf! Er ruft dich!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50</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Da warf er seinen Mantel von sich, sprang auf und kam zu Jesus.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51</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Jesus antwortete und sprach zu ihm: Was willst du, dass ich für dich tun soll? Der Blinde sprach zu ihm: </a:t>
                      </a:r>
                      <a:r>
                        <a:rPr kumimoji="0" lang="de-DE" sz="1400" b="0" i="0" u="none" strike="noStrike" cap="none" normalizeH="0" baseline="0" dirty="0" err="1" smtClean="0">
                          <a:ln>
                            <a:noFill/>
                          </a:ln>
                          <a:solidFill>
                            <a:schemeClr val="tx1"/>
                          </a:solidFill>
                          <a:effectLst/>
                          <a:latin typeface="Arial" charset="0"/>
                          <a:ea typeface="Times New Roman" pitchFamily="18" charset="0"/>
                          <a:cs typeface="Arial" charset="0"/>
                        </a:rPr>
                        <a:t>Rabbuni</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dass ich sehend werde.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52</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Jesus aber sprach zu ihm: Geh hin, dein Glaube hat dir geholfen. Und sogleich wurde er sehend und folgte ihm nach auf dem Wege.</a:t>
                      </a:r>
                      <a:endParaRPr kumimoji="0" lang="de-DE"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35</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Es begab sich aber, als er in die Nähe von Jericho kam, dass ein Blinder am Wege saß und bettelte.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36</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Als er aber die Menge hörte, die vorbeiging, forschte er, was das wäre.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37</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Da berichteten sie ihm, Jesus von Nazareth gehe vorbei.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38</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er rief: Jesus, du Sohn Davids, erbarme dich meiner!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39</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Die aber vornean gingen, fuhren ihn an, er solle schweigen. Er aber schrie noch viel mehr: Du Sohn Davids, erbarme dich meiner!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40</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Jesus aber blieb stehen und ließ ihn zu sich führen. Als er aber näher kam, fragte er ihn: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41</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Was willst du, dass ich für dich tun soll? Er sprach: Herr, dass ich sehen kann.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42</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Jesus sprach zu ihm: Sei sehend! Dein Glaube hat dir geholfen. </a:t>
                      </a: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43</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sogleich wurde er sehend und folgte ihm nach und pries Gott. Und alles Volk, das es sah, lobte Gott.</a:t>
                      </a:r>
                      <a:endParaRPr kumimoji="0" lang="de-DE"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30000" dirty="0" smtClean="0">
                          <a:ln>
                            <a:noFill/>
                          </a:ln>
                          <a:solidFill>
                            <a:schemeClr val="tx1"/>
                          </a:solidFill>
                          <a:effectLst/>
                          <a:latin typeface="Arial" charset="0"/>
                          <a:ea typeface="Times New Roman" pitchFamily="18" charset="0"/>
                          <a:cs typeface="Arial" charset="0"/>
                        </a:rPr>
                        <a:t>1</a:t>
                      </a:r>
                      <a:r>
                        <a:rPr kumimoji="0" lang="de-DE" sz="1400" b="0" i="0" u="none" strike="noStrike" cap="none" normalizeH="0" baseline="0" dirty="0" smtClean="0">
                          <a:ln>
                            <a:noFill/>
                          </a:ln>
                          <a:solidFill>
                            <a:schemeClr val="tx1"/>
                          </a:solidFill>
                          <a:effectLst/>
                          <a:latin typeface="Arial" charset="0"/>
                          <a:ea typeface="Times New Roman" pitchFamily="18" charset="0"/>
                          <a:cs typeface="Arial" charset="0"/>
                        </a:rPr>
                        <a:t> Und er ging nach Jericho hinein und zog hindurch.</a:t>
                      </a:r>
                      <a:endParaRPr kumimoji="0" lang="de-DE"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A0F688-17A8-42B4-AA5F-E432BE9BA0D4}" type="slidenum">
              <a:rPr lang="de-DE"/>
              <a:pPr eaLnBrk="1" hangingPunct="1"/>
              <a:t>50</a:t>
            </a:fld>
            <a:endParaRPr lang="de-DE"/>
          </a:p>
        </p:txBody>
      </p:sp>
      <p:sp>
        <p:nvSpPr>
          <p:cNvPr id="40963" name="Textfeld 2"/>
          <p:cNvSpPr txBox="1">
            <a:spLocks noChangeArrowheads="1"/>
          </p:cNvSpPr>
          <p:nvPr/>
        </p:nvSpPr>
        <p:spPr bwMode="auto">
          <a:xfrm>
            <a:off x="611188" y="836613"/>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t>Und jetzt …</a:t>
            </a:r>
          </a:p>
        </p:txBody>
      </p:sp>
      <p:sp>
        <p:nvSpPr>
          <p:cNvPr id="40964" name="Textfeld 3"/>
          <p:cNvSpPr txBox="1">
            <a:spLocks noChangeArrowheads="1"/>
          </p:cNvSpPr>
          <p:nvPr/>
        </p:nvSpPr>
        <p:spPr bwMode="auto">
          <a:xfrm>
            <a:off x="3932238" y="5364163"/>
            <a:ext cx="46720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3200"/>
              <a:t>… einfach ausprobieren!</a:t>
            </a:r>
          </a:p>
        </p:txBody>
      </p:sp>
      <p:pic>
        <p:nvPicPr>
          <p:cNvPr id="40965"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30388"/>
            <a:ext cx="4313237"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A4C82D-19E7-44D6-AAE8-CE4056F37FC6}" type="slidenum">
              <a:rPr lang="de-DE"/>
              <a:pPr eaLnBrk="1" hangingPunct="1"/>
              <a:t>6</a:t>
            </a:fld>
            <a:endParaRPr lang="de-DE"/>
          </a:p>
        </p:txBody>
      </p:sp>
      <p:graphicFrame>
        <p:nvGraphicFramePr>
          <p:cNvPr id="2100" name="Group 52"/>
          <p:cNvGraphicFramePr>
            <a:graphicFrameLocks noGrp="1"/>
          </p:cNvGraphicFramePr>
          <p:nvPr/>
        </p:nvGraphicFramePr>
        <p:xfrm>
          <a:off x="179388" y="260350"/>
          <a:ext cx="8785225" cy="6338888"/>
        </p:xfrm>
        <a:graphic>
          <a:graphicData uri="http://schemas.openxmlformats.org/drawingml/2006/table">
            <a:tbl>
              <a:tblPr/>
              <a:tblGrid>
                <a:gridCol w="2678112"/>
                <a:gridCol w="3128963"/>
                <a:gridCol w="297815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Mat 20:29-34</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Mar 10:46-52</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charset="0"/>
                          <a:ea typeface="Times New Roman" pitchFamily="18" charset="0"/>
                          <a:cs typeface="Arial" charset="0"/>
                        </a:rPr>
                        <a:t>Luk 18:35-19:1</a:t>
                      </a:r>
                      <a:endParaRPr kumimoji="0" lang="de-DE" sz="2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4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29</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als sie </a:t>
                      </a:r>
                      <a:r>
                        <a:rPr kumimoji="0" lang="de-DE" sz="1400" b="0" i="0" u="none" strike="noStrike" cap="none" normalizeH="0" baseline="0" smtClean="0">
                          <a:ln>
                            <a:noFill/>
                          </a:ln>
                          <a:solidFill>
                            <a:srgbClr val="FF0000"/>
                          </a:solidFill>
                          <a:effectLst/>
                          <a:latin typeface="Arial" charset="0"/>
                          <a:ea typeface="Times New Roman" pitchFamily="18" charset="0"/>
                          <a:cs typeface="Arial" charset="0"/>
                        </a:rPr>
                        <a:t>von Jericho fortgingen</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folgte ihm eine große Menge.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30</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siehe, </a:t>
                      </a:r>
                      <a:r>
                        <a:rPr kumimoji="0" lang="de-DE" sz="1400" b="0" i="0" u="none" strike="noStrike" cap="none" normalizeH="0" baseline="0" smtClean="0">
                          <a:ln>
                            <a:noFill/>
                          </a:ln>
                          <a:solidFill>
                            <a:srgbClr val="FF0000"/>
                          </a:solidFill>
                          <a:effectLst/>
                          <a:latin typeface="Arial" charset="0"/>
                          <a:ea typeface="Times New Roman" pitchFamily="18" charset="0"/>
                          <a:cs typeface="Arial" charset="0"/>
                        </a:rPr>
                        <a:t>zwei Blinde</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saßen am Wege; und als sie hörten, dass Jesus vorüberging, schrien sie: Ach Herr, du Sohn Davids, erbarme dich unser!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31</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Aber das Volk fuhr sie an, dass sie schweigen sollten. Doch sie schrien noch viel mehr: Ach Herr, du Sohn Davids, erbarme dich unser!</a:t>
                      </a:r>
                      <a:b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b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32</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Jesus aber blieb stehen, rief sie und sprach: Was wollt ihr, dass ich für euch tun soll?</a:t>
                      </a:r>
                      <a:b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b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33</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Sie sprachen zu ihm: Herr, dass unsere Augen aufgetan werden.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34</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es jammerte Jesus und er berührte ihre Augen; und sogleich wurden sie wieder sehend, und sie folgten ihm nach.</a:t>
                      </a:r>
                      <a:endParaRPr kumimoji="0" lang="de-DE"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46</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sie kamen nach Jericho. Und als er </a:t>
                      </a:r>
                      <a:r>
                        <a:rPr kumimoji="0" lang="de-DE" sz="1400" b="0" i="0" u="none" strike="noStrike" cap="none" normalizeH="0" baseline="0" smtClean="0">
                          <a:ln>
                            <a:noFill/>
                          </a:ln>
                          <a:solidFill>
                            <a:srgbClr val="FF0000"/>
                          </a:solidFill>
                          <a:effectLst/>
                          <a:latin typeface="Arial" charset="0"/>
                          <a:ea typeface="Times New Roman" pitchFamily="18" charset="0"/>
                          <a:cs typeface="Arial" charset="0"/>
                        </a:rPr>
                        <a:t>aus Jericho wegging</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er und seine Jünger und eine große Menge, da saß </a:t>
                      </a:r>
                      <a:r>
                        <a:rPr kumimoji="0" lang="de-DE" sz="1400" b="0" i="0" u="none" strike="noStrike" cap="none" normalizeH="0" baseline="0" smtClean="0">
                          <a:ln>
                            <a:noFill/>
                          </a:ln>
                          <a:solidFill>
                            <a:srgbClr val="FF0000"/>
                          </a:solidFill>
                          <a:effectLst/>
                          <a:latin typeface="Arial" charset="0"/>
                          <a:ea typeface="Times New Roman" pitchFamily="18" charset="0"/>
                          <a:cs typeface="Arial" charset="0"/>
                        </a:rPr>
                        <a:t>ein blinder Bettler</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am Wege, Bartimäus, der Sohn des Timäus.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47</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als er hörte, dass es Jesus von Nazareth war, fing er an, zu schreien und zu sagen: Jesus, du Sohn Davids, erbarme dich meiner!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48</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viele fuhren ihn an, er solle stillschweigen. Er aber schrie noch viel mehr: Du Sohn Davids, erbarme dich meiner!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49</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Jesus blieb stehen und sprach: Ruft ihn her! Und sie riefen den Blinden und sprachen zu ihm: Sei getrost, steh auf! Er ruft dich!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50</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Da warf er seinen Mantel von sich, sprang auf und kam zu Jesus.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51</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Jesus antwortete und sprach zu ihm: Was willst du, dass ich für dich tun soll? Der Blinde sprach zu ihm: Rabbuni, dass ich sehend werde.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52</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Jesus aber sprach zu ihm: Geh hin, dein Glaube hat dir geholfen. Und sogleich wurde er sehend und folgte ihm nach auf dem Wege.</a:t>
                      </a:r>
                      <a:endParaRPr kumimoji="0" lang="de-DE"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35</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Es begab sich aber, als er </a:t>
                      </a:r>
                      <a:r>
                        <a:rPr kumimoji="0" lang="de-DE" sz="1400" b="0" i="0" u="none" strike="noStrike" cap="none" normalizeH="0" baseline="0" smtClean="0">
                          <a:ln>
                            <a:noFill/>
                          </a:ln>
                          <a:solidFill>
                            <a:srgbClr val="FF0000"/>
                          </a:solidFill>
                          <a:effectLst/>
                          <a:latin typeface="Arial" charset="0"/>
                          <a:ea typeface="Times New Roman" pitchFamily="18" charset="0"/>
                          <a:cs typeface="Arial" charset="0"/>
                        </a:rPr>
                        <a:t>in die Nähe von Jericho kam</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dass </a:t>
                      </a:r>
                      <a:r>
                        <a:rPr kumimoji="0" lang="de-DE" sz="1400" b="0" i="0" u="none" strike="noStrike" cap="none" normalizeH="0" baseline="0" smtClean="0">
                          <a:ln>
                            <a:noFill/>
                          </a:ln>
                          <a:solidFill>
                            <a:srgbClr val="FF0000"/>
                          </a:solidFill>
                          <a:effectLst/>
                          <a:latin typeface="Arial" charset="0"/>
                          <a:ea typeface="Times New Roman" pitchFamily="18" charset="0"/>
                          <a:cs typeface="Arial" charset="0"/>
                        </a:rPr>
                        <a:t>ein Blinder</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am Wege saß und bettelte.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36</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Als er aber die Menge hörte, die vorbeiging, forschte er, was das wäre.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37</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Da berichteten sie ihm, Jesus von Nazareth gehe vorbei.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38</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er rief: Jesus, du Sohn Davids, erbarme dich meiner!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39</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Die aber vornean gingen, fuhren ihn an, er solle schweigen. Er aber schrie noch viel mehr: Du Sohn Davids, erbarme dich meiner!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40</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Jesus aber blieb stehen und ließ ihn zu sich führen. Als er aber näher kam, fragte er ihn: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41</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Was willst du, dass ich für dich tun soll? Er sprach: Herr, dass ich sehen kann.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42</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Jesus sprach zu ihm: Sei sehend! Dein Glaube hat dir geholfen. </a:t>
                      </a: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43</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sogleich wurde er sehend und folgte ihm nach und pries Gott. Und alles Volk, das es sah, lobte Gott.</a:t>
                      </a:r>
                      <a:endParaRPr kumimoji="0" lang="de-DE"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de-DE" sz="1400" b="0" i="0" u="none" strike="noStrike" cap="none" normalizeH="0" baseline="0" smtClean="0">
                          <a:ln>
                            <a:noFill/>
                          </a:ln>
                          <a:solidFill>
                            <a:schemeClr val="tx1"/>
                          </a:solidFill>
                          <a:effectLst/>
                          <a:latin typeface="Arial" charset="0"/>
                          <a:ea typeface="Times New Roman" pitchFamily="18" charset="0"/>
                          <a:cs typeface="Arial" charset="0"/>
                        </a:rPr>
                        <a:t> Und er ging nach Jericho hinein und zog hindurch.</a:t>
                      </a:r>
                      <a:endParaRPr kumimoji="0" lang="de-DE"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6173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4D634-D670-4F52-9D4E-390B2ED2013C}" type="slidenum">
              <a:rPr lang="de-DE"/>
              <a:pPr eaLnBrk="1" hangingPunct="1"/>
              <a:t>7</a:t>
            </a:fld>
            <a:endParaRPr lang="de-DE"/>
          </a:p>
        </p:txBody>
      </p:sp>
      <p:sp>
        <p:nvSpPr>
          <p:cNvPr id="21506" name="Rectangle 2"/>
          <p:cNvSpPr>
            <a:spLocks noChangeArrowheads="1"/>
          </p:cNvSpPr>
          <p:nvPr/>
        </p:nvSpPr>
        <p:spPr bwMode="auto">
          <a:xfrm>
            <a:off x="1063625" y="1196975"/>
            <a:ext cx="77565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a:t>1. „unlogische“ Stellen, Brüche</a:t>
            </a:r>
            <a:endParaRPr lang="de-DE" sz="2000"/>
          </a:p>
          <a:p>
            <a:pPr algn="just">
              <a:lnSpc>
                <a:spcPct val="150000"/>
              </a:lnSpc>
            </a:pPr>
            <a:r>
              <a:rPr lang="de-DE" sz="2000" b="1"/>
              <a:t>2. Parallele Erzählungen (Könige + Chronik, Evangelien)</a:t>
            </a:r>
          </a:p>
          <a:p>
            <a:pPr algn="just">
              <a:lnSpc>
                <a:spcPct val="150000"/>
              </a:lnSpc>
            </a:pPr>
            <a:r>
              <a:rPr lang="de-DE" sz="2000" b="1"/>
              <a:t>3. Hervorhebungen, Schlüsselworte</a:t>
            </a:r>
          </a:p>
          <a:p>
            <a:pPr algn="just">
              <a:lnSpc>
                <a:spcPct val="150000"/>
              </a:lnSpc>
            </a:pPr>
            <a:r>
              <a:rPr lang="de-DE" sz="2000" b="1"/>
              <a:t>4. Parallelismen / Chiasmen</a:t>
            </a:r>
          </a:p>
        </p:txBody>
      </p:sp>
      <p:sp>
        <p:nvSpPr>
          <p:cNvPr id="5124" name="Rectangle 4"/>
          <p:cNvSpPr>
            <a:spLocks noChangeArrowheads="1"/>
          </p:cNvSpPr>
          <p:nvPr/>
        </p:nvSpPr>
        <p:spPr bwMode="auto">
          <a:xfrm>
            <a:off x="2976563" y="646113"/>
            <a:ext cx="25558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1.3. Textstruktur</a:t>
            </a:r>
          </a:p>
        </p:txBody>
      </p:sp>
      <p:sp>
        <p:nvSpPr>
          <p:cNvPr id="5" name="Rectangle 4"/>
          <p:cNvSpPr>
            <a:spLocks noChangeArrowheads="1"/>
          </p:cNvSpPr>
          <p:nvPr/>
        </p:nvSpPr>
        <p:spPr bwMode="auto">
          <a:xfrm>
            <a:off x="446088" y="3476625"/>
            <a:ext cx="83026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000" dirty="0"/>
              <a:t>Der Herr ist mein Licht und mein Heil; vor wem sollte ich mich fürchten?</a:t>
            </a:r>
          </a:p>
          <a:p>
            <a:pPr algn="just"/>
            <a:r>
              <a:rPr lang="de-DE" sz="2000" dirty="0"/>
              <a:t>Der Herr ist meines Lebens Kraft; vor wem sollte mir grauen?</a:t>
            </a:r>
          </a:p>
          <a:p>
            <a:pPr algn="just"/>
            <a:r>
              <a:rPr lang="de-DE" sz="2000" i="1" dirty="0"/>
              <a:t>(</a:t>
            </a:r>
            <a:r>
              <a:rPr lang="de-DE" sz="2000" i="1" dirty="0" err="1"/>
              <a:t>Ps</a:t>
            </a:r>
            <a:r>
              <a:rPr lang="de-DE" sz="2000" i="1" dirty="0"/>
              <a:t> 27:1 LU84)</a:t>
            </a:r>
          </a:p>
          <a:p>
            <a:pPr algn="just">
              <a:lnSpc>
                <a:spcPct val="150000"/>
              </a:lnSpc>
            </a:pPr>
            <a:endParaRPr lang="de-DE" sz="2000" dirty="0"/>
          </a:p>
          <a:p>
            <a:pPr algn="just"/>
            <a:r>
              <a:rPr lang="de-DE" sz="2000" dirty="0"/>
              <a:t>Denn der Herr ist deine Zuversicht,</a:t>
            </a:r>
          </a:p>
          <a:p>
            <a:pPr algn="just"/>
            <a:r>
              <a:rPr lang="de-DE" sz="2000" dirty="0"/>
              <a:t>der Höchste ist deine Zuflucht.</a:t>
            </a:r>
          </a:p>
          <a:p>
            <a:pPr algn="just"/>
            <a:r>
              <a:rPr lang="de-DE" sz="2000" i="1" dirty="0"/>
              <a:t>(</a:t>
            </a:r>
            <a:r>
              <a:rPr lang="de-DE" sz="2000" i="1" dirty="0" err="1"/>
              <a:t>Ps</a:t>
            </a:r>
            <a:r>
              <a:rPr lang="de-DE" sz="2000" i="1" dirty="0"/>
              <a:t> 91:9 LU84)</a:t>
            </a:r>
          </a:p>
        </p:txBody>
      </p:sp>
      <p:sp>
        <p:nvSpPr>
          <p:cNvPr id="3" name="Rechteck 2"/>
          <p:cNvSpPr/>
          <p:nvPr/>
        </p:nvSpPr>
        <p:spPr>
          <a:xfrm>
            <a:off x="987425" y="3565525"/>
            <a:ext cx="576263" cy="2397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p:nvSpPr>
        <p:spPr>
          <a:xfrm>
            <a:off x="973138" y="3868738"/>
            <a:ext cx="576262" cy="2413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p:cNvSpPr/>
          <p:nvPr/>
        </p:nvSpPr>
        <p:spPr>
          <a:xfrm>
            <a:off x="1900238" y="3573463"/>
            <a:ext cx="2816225" cy="239712"/>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p:cNvSpPr/>
          <p:nvPr/>
        </p:nvSpPr>
        <p:spPr>
          <a:xfrm>
            <a:off x="1908175" y="3860800"/>
            <a:ext cx="2346325" cy="239713"/>
          </a:xfrm>
          <a:prstGeom prst="rect">
            <a:avLst/>
          </a:prstGeom>
          <a:solidFill>
            <a:srgbClr val="FF7C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p:nvSpPr>
        <p:spPr>
          <a:xfrm>
            <a:off x="4787900" y="3573463"/>
            <a:ext cx="3887788" cy="239712"/>
          </a:xfrm>
          <a:prstGeom prst="rect">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12"/>
          <p:cNvSpPr/>
          <p:nvPr/>
        </p:nvSpPr>
        <p:spPr>
          <a:xfrm>
            <a:off x="4356100" y="3860800"/>
            <a:ext cx="3095625" cy="239713"/>
          </a:xfrm>
          <a:prstGeom prst="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Rechteck 13"/>
          <p:cNvSpPr/>
          <p:nvPr/>
        </p:nvSpPr>
        <p:spPr>
          <a:xfrm>
            <a:off x="1614825" y="4936336"/>
            <a:ext cx="576263" cy="2397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Rechteck 14"/>
          <p:cNvSpPr/>
          <p:nvPr/>
        </p:nvSpPr>
        <p:spPr>
          <a:xfrm>
            <a:off x="959287" y="5239549"/>
            <a:ext cx="948887" cy="2413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15"/>
          <p:cNvSpPr/>
          <p:nvPr/>
        </p:nvSpPr>
        <p:spPr>
          <a:xfrm>
            <a:off x="2527639" y="4944274"/>
            <a:ext cx="1972354" cy="239712"/>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16"/>
          <p:cNvSpPr/>
          <p:nvPr/>
        </p:nvSpPr>
        <p:spPr>
          <a:xfrm>
            <a:off x="2267745" y="5239549"/>
            <a:ext cx="1656184" cy="231775"/>
          </a:xfrm>
          <a:prstGeom prst="rect">
            <a:avLst/>
          </a:prstGeom>
          <a:solidFill>
            <a:srgbClr val="FF7C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796E36-13C7-44BD-8139-A969B4F9C19E}" type="slidenum">
              <a:rPr lang="de-DE"/>
              <a:pPr eaLnBrk="1" hangingPunct="1"/>
              <a:t>8</a:t>
            </a:fld>
            <a:endParaRPr lang="de-DE"/>
          </a:p>
        </p:txBody>
      </p:sp>
      <p:sp>
        <p:nvSpPr>
          <p:cNvPr id="6147" name="Rectangle 4"/>
          <p:cNvSpPr>
            <a:spLocks noChangeArrowheads="1"/>
          </p:cNvSpPr>
          <p:nvPr/>
        </p:nvSpPr>
        <p:spPr bwMode="auto">
          <a:xfrm>
            <a:off x="2976563" y="646113"/>
            <a:ext cx="25558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1.3. Textstruktur</a:t>
            </a:r>
          </a:p>
        </p:txBody>
      </p:sp>
      <p:sp>
        <p:nvSpPr>
          <p:cNvPr id="5" name="Rectangle 4"/>
          <p:cNvSpPr>
            <a:spLocks noChangeArrowheads="1"/>
          </p:cNvSpPr>
          <p:nvPr/>
        </p:nvSpPr>
        <p:spPr bwMode="auto">
          <a:xfrm>
            <a:off x="468313" y="3479800"/>
            <a:ext cx="7659687"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de-DE" sz="2000"/>
              <a:t>Aber viele, die die Ersten sind,</a:t>
            </a:r>
          </a:p>
          <a:p>
            <a:pPr algn="just"/>
            <a:r>
              <a:rPr lang="de-DE" sz="2000"/>
              <a:t>werden die Letzten</a:t>
            </a:r>
          </a:p>
          <a:p>
            <a:pPr algn="just"/>
            <a:r>
              <a:rPr lang="de-DE" sz="2000"/>
              <a:t>und die Letzten</a:t>
            </a:r>
          </a:p>
          <a:p>
            <a:pPr algn="just"/>
            <a:r>
              <a:rPr lang="de-DE" sz="2000"/>
              <a:t>werden die Ersten sein.</a:t>
            </a:r>
          </a:p>
          <a:p>
            <a:pPr algn="just"/>
            <a:r>
              <a:rPr lang="de-DE" sz="2000" i="1"/>
              <a:t>(Mat 19:30 LU84)</a:t>
            </a:r>
          </a:p>
        </p:txBody>
      </p:sp>
      <p:sp>
        <p:nvSpPr>
          <p:cNvPr id="6149" name="Rectangle 2"/>
          <p:cNvSpPr>
            <a:spLocks noChangeArrowheads="1"/>
          </p:cNvSpPr>
          <p:nvPr/>
        </p:nvSpPr>
        <p:spPr bwMode="auto">
          <a:xfrm>
            <a:off x="1063625" y="1196975"/>
            <a:ext cx="77565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a:t>1. „unlogische“ Stellen, Brüche</a:t>
            </a:r>
            <a:endParaRPr lang="de-DE" sz="2000"/>
          </a:p>
          <a:p>
            <a:pPr algn="just">
              <a:lnSpc>
                <a:spcPct val="150000"/>
              </a:lnSpc>
            </a:pPr>
            <a:r>
              <a:rPr lang="de-DE" sz="2000" b="1"/>
              <a:t>2. Parallele Erzählungen (Könige + Chronik, Evangelien)</a:t>
            </a:r>
          </a:p>
          <a:p>
            <a:pPr algn="just">
              <a:lnSpc>
                <a:spcPct val="150000"/>
              </a:lnSpc>
            </a:pPr>
            <a:r>
              <a:rPr lang="de-DE" sz="2000" b="1"/>
              <a:t>3. Hervorhebungen, Schlüsselworte</a:t>
            </a:r>
          </a:p>
          <a:p>
            <a:pPr algn="just">
              <a:lnSpc>
                <a:spcPct val="150000"/>
              </a:lnSpc>
            </a:pPr>
            <a:r>
              <a:rPr lang="de-DE" sz="2000" b="1"/>
              <a:t>4. Parallelismen / Chiasmen</a:t>
            </a:r>
          </a:p>
        </p:txBody>
      </p:sp>
      <p:sp>
        <p:nvSpPr>
          <p:cNvPr id="8" name="Rechteck 7"/>
          <p:cNvSpPr/>
          <p:nvPr/>
        </p:nvSpPr>
        <p:spPr>
          <a:xfrm>
            <a:off x="2627313" y="3559175"/>
            <a:ext cx="792162" cy="2413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p:nvSpPr>
        <p:spPr>
          <a:xfrm>
            <a:off x="1851025" y="4484688"/>
            <a:ext cx="776288" cy="23971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p:cNvSpPr/>
          <p:nvPr/>
        </p:nvSpPr>
        <p:spPr>
          <a:xfrm>
            <a:off x="1819275" y="3863975"/>
            <a:ext cx="904875" cy="239713"/>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p:cNvSpPr/>
          <p:nvPr/>
        </p:nvSpPr>
        <p:spPr>
          <a:xfrm>
            <a:off x="1419225" y="4175125"/>
            <a:ext cx="936625" cy="241300"/>
          </a:xfrm>
          <a:prstGeom prst="rect">
            <a:avLst/>
          </a:prstGeom>
          <a:solidFill>
            <a:srgbClr val="FF7C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67544" y="3438872"/>
            <a:ext cx="83518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2000" dirty="0" smtClean="0"/>
              <a:t>Wer aus Gott geboren ist,</a:t>
            </a:r>
            <a:endParaRPr lang="de-DE" sz="2000" dirty="0"/>
          </a:p>
          <a:p>
            <a:r>
              <a:rPr lang="de-DE" sz="2000" dirty="0" smtClean="0"/>
              <a:t>der tut keine Sünde;</a:t>
            </a:r>
            <a:endParaRPr lang="de-DE" sz="2000" dirty="0"/>
          </a:p>
          <a:p>
            <a:r>
              <a:rPr lang="de-DE" sz="2000" dirty="0" smtClean="0"/>
              <a:t>denn Gottes Kinder bleiben in ihm</a:t>
            </a:r>
            <a:endParaRPr lang="de-DE" sz="2000" dirty="0"/>
          </a:p>
          <a:p>
            <a:r>
              <a:rPr lang="de-DE" sz="2000" dirty="0" smtClean="0"/>
              <a:t>und können nicht sündigen;</a:t>
            </a:r>
            <a:endParaRPr lang="de-DE" sz="2000" dirty="0"/>
          </a:p>
          <a:p>
            <a:r>
              <a:rPr lang="de-DE" sz="2000" dirty="0" smtClean="0"/>
              <a:t>denn sie sind von Gott geboren.</a:t>
            </a:r>
          </a:p>
          <a:p>
            <a:r>
              <a:rPr lang="de-DE" sz="2000" i="1" dirty="0" smtClean="0"/>
              <a:t>(1 </a:t>
            </a:r>
            <a:r>
              <a:rPr lang="de-DE" sz="2000" i="1" dirty="0" err="1" smtClean="0"/>
              <a:t>Joh</a:t>
            </a:r>
            <a:r>
              <a:rPr lang="de-DE" sz="2000" i="1" dirty="0" smtClean="0"/>
              <a:t> 3:9 LU84)</a:t>
            </a:r>
          </a:p>
        </p:txBody>
      </p:sp>
      <p:sp>
        <p:nvSpPr>
          <p:cNvPr id="7170" name="Foliennummernplatzhalt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15C601-5A80-45CE-9C47-74094D73B01E}" type="slidenum">
              <a:rPr lang="de-DE"/>
              <a:pPr eaLnBrk="1" hangingPunct="1"/>
              <a:t>9</a:t>
            </a:fld>
            <a:endParaRPr lang="de-DE"/>
          </a:p>
        </p:txBody>
      </p:sp>
      <p:sp>
        <p:nvSpPr>
          <p:cNvPr id="7171" name="Rectangle 4"/>
          <p:cNvSpPr>
            <a:spLocks noChangeArrowheads="1"/>
          </p:cNvSpPr>
          <p:nvPr/>
        </p:nvSpPr>
        <p:spPr bwMode="auto">
          <a:xfrm>
            <a:off x="2976563" y="646113"/>
            <a:ext cx="25558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2400" b="1"/>
              <a:t>1.3. Textstruktur</a:t>
            </a:r>
          </a:p>
        </p:txBody>
      </p:sp>
      <p:sp>
        <p:nvSpPr>
          <p:cNvPr id="7173" name="Rectangle 2"/>
          <p:cNvSpPr>
            <a:spLocks noChangeArrowheads="1"/>
          </p:cNvSpPr>
          <p:nvPr/>
        </p:nvSpPr>
        <p:spPr bwMode="auto">
          <a:xfrm>
            <a:off x="1063625" y="1196975"/>
            <a:ext cx="77565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a:lnSpc>
                <a:spcPct val="150000"/>
              </a:lnSpc>
            </a:pPr>
            <a:r>
              <a:rPr lang="de-DE" sz="2000" b="1" dirty="0"/>
              <a:t>1. „unlogische“ Stellen, Brüche</a:t>
            </a:r>
            <a:endParaRPr lang="de-DE" sz="2000" dirty="0"/>
          </a:p>
          <a:p>
            <a:pPr algn="just">
              <a:lnSpc>
                <a:spcPct val="150000"/>
              </a:lnSpc>
            </a:pPr>
            <a:r>
              <a:rPr lang="de-DE" sz="2000" b="1" dirty="0"/>
              <a:t>2. Parallele Erzählungen (Könige + Chronik, Evangelien)</a:t>
            </a:r>
          </a:p>
          <a:p>
            <a:pPr algn="just">
              <a:lnSpc>
                <a:spcPct val="150000"/>
              </a:lnSpc>
            </a:pPr>
            <a:r>
              <a:rPr lang="de-DE" sz="2000" b="1" dirty="0"/>
              <a:t>3. Hervorhebungen, Schlüsselworte</a:t>
            </a:r>
          </a:p>
          <a:p>
            <a:pPr algn="just">
              <a:lnSpc>
                <a:spcPct val="150000"/>
              </a:lnSpc>
            </a:pPr>
            <a:r>
              <a:rPr lang="de-DE" sz="2000" b="1" dirty="0"/>
              <a:t>4. Parallelismen / Chiasmen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3167</Words>
  <Application>Microsoft Office PowerPoint</Application>
  <PresentationFormat>Bildschirmpräsentation (4:3)</PresentationFormat>
  <Paragraphs>444</Paragraphs>
  <Slides>50</Slides>
  <Notes>0</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DELL</dc:creator>
  <cp:lastModifiedBy>DELL</cp:lastModifiedBy>
  <cp:revision>45</cp:revision>
  <dcterms:created xsi:type="dcterms:W3CDTF">2010-01-14T19:07:50Z</dcterms:created>
  <dcterms:modified xsi:type="dcterms:W3CDTF">2012-10-06T13:55:31Z</dcterms:modified>
</cp:coreProperties>
</file>